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eebo" panose="020B0604020202020204" charset="-79"/>
      <p:regular r:id="rId26"/>
    </p:embeddedFont>
    <p:embeddedFont>
      <p:font typeface="Heebo Heavy" panose="020B0604020202020204" charset="-79"/>
      <p:regular r:id="rId27"/>
    </p:embeddedFont>
    <p:embeddedFont>
      <p:font typeface="Adigiana" panose="020B0604020202020204" charset="0"/>
      <p:regular r:id="rId28"/>
    </p:embeddedFont>
    <p:embeddedFont>
      <p:font typeface="Peace Sans" panose="020B0604020202020204" charset="-52"/>
      <p:regular r:id="rId29"/>
    </p:embeddedFont>
    <p:embeddedFont>
      <p:font typeface="Evolventa Bold" panose="020B0604020202020204" charset="0"/>
      <p:regular r:id="rId30"/>
    </p:embeddedFont>
    <p:embeddedFont>
      <p:font typeface="Open Sauce" panose="020B0604020202020204" charset="0"/>
      <p:regular r:id="rId31"/>
    </p:embeddedFont>
    <p:embeddedFont>
      <p:font typeface="Pacifico" panose="020B0604020202020204" charset="-52"/>
      <p:regular r:id="rId32"/>
    </p:embeddedFont>
    <p:embeddedFont>
      <p:font typeface="Heebo Medium" panose="020B0604020202020204" charset="-79"/>
      <p:regular r:id="rId33"/>
    </p:embeddedFont>
    <p:embeddedFont>
      <p:font typeface="Anonymous Pro" panose="020B0604020202020204" charset="0"/>
      <p:regular r:id="rId34"/>
    </p:embeddedFont>
    <p:embeddedFont>
      <p:font typeface="Evolventa" panose="020B0604020202020204" charset="0"/>
      <p:regular r:id="rId35"/>
    </p:embeddedFont>
    <p:embeddedFont>
      <p:font typeface="Anonymous Pro Bold" panose="020B0604020202020204" charset="0"/>
      <p:regular r:id="rId36"/>
    </p:embeddedFont>
    <p:embeddedFont>
      <p:font typeface="Open Sans Bold Italics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22" autoAdjust="0"/>
  </p:normalViewPr>
  <p:slideViewPr>
    <p:cSldViewPr>
      <p:cViewPr varScale="1">
        <p:scale>
          <a:sx n="56" d="100"/>
          <a:sy n="56" d="100"/>
        </p:scale>
        <p:origin x="59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8.png"/><Relationship Id="rId5" Type="http://schemas.openxmlformats.org/officeDocument/2006/relationships/image" Target="../media/image20.svg"/><Relationship Id="rId10" Type="http://schemas.openxmlformats.org/officeDocument/2006/relationships/image" Target="../media/image4.jpe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sv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31.svg"/><Relationship Id="rId4" Type="http://schemas.openxmlformats.org/officeDocument/2006/relationships/image" Target="../media/image20.sv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2.wdp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.jpeg"/><Relationship Id="rId5" Type="http://schemas.openxmlformats.org/officeDocument/2006/relationships/image" Target="../media/image43.svg"/><Relationship Id="rId10" Type="http://schemas.openxmlformats.org/officeDocument/2006/relationships/image" Target="../media/image3.png"/><Relationship Id="rId4" Type="http://schemas.openxmlformats.org/officeDocument/2006/relationships/image" Target="../media/image33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3.sv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microsoft.com/office/2007/relationships/hdphoto" Target="../media/hdphoto2.wdp"/><Relationship Id="rId5" Type="http://schemas.openxmlformats.org/officeDocument/2006/relationships/image" Target="../media/image59.svg"/><Relationship Id="rId10" Type="http://schemas.openxmlformats.org/officeDocument/2006/relationships/image" Target="../media/image8.png"/><Relationship Id="rId4" Type="http://schemas.openxmlformats.org/officeDocument/2006/relationships/image" Target="../media/image42.pn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.jpe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7.sv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4.jpeg"/><Relationship Id="rId4" Type="http://schemas.openxmlformats.org/officeDocument/2006/relationships/image" Target="../media/image18.sv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8.png"/><Relationship Id="rId5" Type="http://schemas.openxmlformats.org/officeDocument/2006/relationships/image" Target="../media/image20.svg"/><Relationship Id="rId10" Type="http://schemas.openxmlformats.org/officeDocument/2006/relationships/image" Target="../media/image4.jpe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A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22843" y="4405793"/>
            <a:ext cx="6589035" cy="7859550"/>
            <a:chOff x="0" y="0"/>
            <a:chExt cx="8785381" cy="1047940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178136" y="2292683"/>
              <a:ext cx="7698563" cy="2930560"/>
              <a:chOff x="0" y="0"/>
              <a:chExt cx="882773" cy="33603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DFFF8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882773" cy="3646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188797" y="5096360"/>
              <a:ext cx="8257362" cy="2886312"/>
              <a:chOff x="0" y="0"/>
              <a:chExt cx="1162657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8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C0A9BC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10866711" y="-1239884"/>
            <a:ext cx="3645080" cy="4537168"/>
            <a:chOff x="0" y="0"/>
            <a:chExt cx="4860107" cy="6049557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-55453" y="2877754"/>
              <a:ext cx="4674937" cy="1779577"/>
              <a:chOff x="0" y="0"/>
              <a:chExt cx="882773" cy="33603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DFFF8"/>
                </a:solidFill>
                <a:prstDash val="sysDot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882773" cy="3741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3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2700000">
              <a:off x="561660" y="1200749"/>
              <a:ext cx="4216088" cy="1979307"/>
              <a:chOff x="0" y="0"/>
              <a:chExt cx="865665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6" y="279400"/>
                      <a:pt x="840266" y="180340"/>
                    </a:cubicBezTo>
                    <a:close/>
                  </a:path>
                </a:pathLst>
              </a:custGeom>
              <a:solidFill>
                <a:srgbClr val="D4F592"/>
              </a:solidFill>
            </p:spPr>
          </p:sp>
        </p:grpSp>
      </p:grpSp>
      <p:grpSp>
        <p:nvGrpSpPr>
          <p:cNvPr id="14" name="Group 14"/>
          <p:cNvGrpSpPr/>
          <p:nvPr/>
        </p:nvGrpSpPr>
        <p:grpSpPr>
          <a:xfrm rot="2591881">
            <a:off x="7067737" y="-4060055"/>
            <a:ext cx="11510211" cy="15302203"/>
            <a:chOff x="0" y="0"/>
            <a:chExt cx="15346949" cy="20402937"/>
          </a:xfrm>
        </p:grpSpPr>
        <p:grpSp>
          <p:nvGrpSpPr>
            <p:cNvPr id="15" name="Group 15"/>
            <p:cNvGrpSpPr/>
            <p:nvPr/>
          </p:nvGrpSpPr>
          <p:grpSpPr>
            <a:xfrm rot="-2700000">
              <a:off x="403737" y="4503607"/>
              <a:ext cx="15122593" cy="5756615"/>
              <a:chOff x="0" y="0"/>
              <a:chExt cx="882773" cy="33603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DFFF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882773" cy="3741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-2700000">
              <a:off x="-178191" y="10210809"/>
              <a:ext cx="15022228" cy="5718410"/>
              <a:chOff x="0" y="0"/>
              <a:chExt cx="882773" cy="33603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8DDBAA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882773" cy="412239"/>
              </a:xfrm>
              <a:prstGeom prst="rect">
                <a:avLst/>
              </a:prstGeom>
            </p:spPr>
            <p:txBody>
              <a:bodyPr lIns="139079" tIns="139079" rIns="139079" bIns="139079" rtlCol="0" anchor="ctr"/>
              <a:lstStyle/>
              <a:p>
                <a:pPr algn="ctr">
                  <a:lnSpc>
                    <a:spcPts val="5749"/>
                  </a:lnSpc>
                </a:pPr>
                <a:endParaRPr/>
              </a:p>
            </p:txBody>
          </p:sp>
        </p:grpSp>
      </p:grpSp>
      <p:sp>
        <p:nvSpPr>
          <p:cNvPr id="21" name="Freeform 21"/>
          <p:cNvSpPr/>
          <p:nvPr/>
        </p:nvSpPr>
        <p:spPr>
          <a:xfrm>
            <a:off x="403488" y="581785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038152" y="243674"/>
            <a:ext cx="3249848" cy="1979453"/>
          </a:xfrm>
          <a:custGeom>
            <a:avLst/>
            <a:gdLst/>
            <a:ahLst/>
            <a:cxnLst/>
            <a:rect l="l" t="t" r="r" b="b"/>
            <a:pathLst>
              <a:path w="3249848" h="1979453">
                <a:moveTo>
                  <a:pt x="0" y="0"/>
                </a:moveTo>
                <a:lnTo>
                  <a:pt x="3249848" y="0"/>
                </a:lnTo>
                <a:lnTo>
                  <a:pt x="3249848" y="1979453"/>
                </a:lnTo>
                <a:lnTo>
                  <a:pt x="0" y="1979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6207028" y="3761622"/>
            <a:ext cx="10131826" cy="231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6"/>
              </a:lnSpc>
            </a:pPr>
            <a:r>
              <a:rPr lang="en-US" sz="4705">
                <a:solidFill>
                  <a:srgbClr val="012413"/>
                </a:solidFill>
                <a:latin typeface="Anonymous Pro"/>
              </a:rPr>
              <a:t>Законодавство ЄС про органічне виробництво: основні нормативні акти та їх вплив на виробників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15" y="-150505"/>
            <a:ext cx="5311258" cy="14406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36" y="54632"/>
            <a:ext cx="2532451" cy="10281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0" y="1304929"/>
            <a:ext cx="4272652" cy="9697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-1095096" y="6739430"/>
            <a:ext cx="7277979" cy="2770459"/>
            <a:chOff x="0" y="0"/>
            <a:chExt cx="882773" cy="3360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6AD61"/>
              </a:solidFill>
              <a:prstDash val="sysDot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882773" cy="402714"/>
            </a:xfrm>
            <a:prstGeom prst="rect">
              <a:avLst/>
            </a:prstGeom>
          </p:spPr>
          <p:txBody>
            <a:bodyPr lIns="112159" tIns="112159" rIns="112159" bIns="112159" rtlCol="0" anchor="ctr"/>
            <a:lstStyle/>
            <a:p>
              <a:pPr algn="ctr">
                <a:lnSpc>
                  <a:spcPts val="463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-1940686" y="9431254"/>
            <a:ext cx="7277979" cy="2770459"/>
            <a:chOff x="0" y="0"/>
            <a:chExt cx="882773" cy="3360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0A9BC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882773" cy="402714"/>
            </a:xfrm>
            <a:prstGeom prst="rect">
              <a:avLst/>
            </a:prstGeom>
          </p:spPr>
          <p:txBody>
            <a:bodyPr lIns="112159" tIns="112159" rIns="112159" bIns="112159" rtlCol="0" anchor="ctr"/>
            <a:lstStyle/>
            <a:p>
              <a:pPr algn="ctr">
                <a:lnSpc>
                  <a:spcPts val="463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4990792" y="235494"/>
            <a:ext cx="5133443" cy="1954113"/>
            <a:chOff x="0" y="0"/>
            <a:chExt cx="882773" cy="33603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C0A9BC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82773" cy="383664"/>
            </a:xfrm>
            <a:prstGeom prst="rect">
              <a:avLst/>
            </a:prstGeom>
          </p:spPr>
          <p:txBody>
            <a:bodyPr lIns="79110" tIns="79110" rIns="79110" bIns="79110" rtlCol="0" anchor="ctr"/>
            <a:lstStyle/>
            <a:p>
              <a:pPr algn="ctr">
                <a:lnSpc>
                  <a:spcPts val="327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4394365" y="2134143"/>
            <a:ext cx="5133443" cy="1954113"/>
            <a:chOff x="0" y="0"/>
            <a:chExt cx="882773" cy="33603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6AD6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82773" cy="383664"/>
            </a:xfrm>
            <a:prstGeom prst="rect">
              <a:avLst/>
            </a:prstGeom>
          </p:spPr>
          <p:txBody>
            <a:bodyPr lIns="79110" tIns="79110" rIns="79110" bIns="79110" rtlCol="0" anchor="ctr"/>
            <a:lstStyle/>
            <a:p>
              <a:pPr algn="ctr">
                <a:lnSpc>
                  <a:spcPts val="327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7190703" y="1856680"/>
            <a:ext cx="4496364" cy="2403511"/>
          </a:xfrm>
          <a:custGeom>
            <a:avLst/>
            <a:gdLst/>
            <a:ahLst/>
            <a:cxnLst/>
            <a:rect l="l" t="t" r="r" b="b"/>
            <a:pathLst>
              <a:path w="4496364" h="2403511">
                <a:moveTo>
                  <a:pt x="0" y="0"/>
                </a:moveTo>
                <a:lnTo>
                  <a:pt x="4496364" y="0"/>
                </a:lnTo>
                <a:lnTo>
                  <a:pt x="4496364" y="2403511"/>
                </a:lnTo>
                <a:lnTo>
                  <a:pt x="0" y="24035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096947" y="2581629"/>
            <a:ext cx="3928550" cy="1678562"/>
          </a:xfrm>
          <a:custGeom>
            <a:avLst/>
            <a:gdLst/>
            <a:ahLst/>
            <a:cxnLst/>
            <a:rect l="l" t="t" r="r" b="b"/>
            <a:pathLst>
              <a:path w="3928550" h="1678562">
                <a:moveTo>
                  <a:pt x="0" y="0"/>
                </a:moveTo>
                <a:lnTo>
                  <a:pt x="3928550" y="0"/>
                </a:lnTo>
                <a:lnTo>
                  <a:pt x="3928550" y="1678562"/>
                </a:lnTo>
                <a:lnTo>
                  <a:pt x="0" y="1678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853449" y="4365718"/>
            <a:ext cx="1778432" cy="2835182"/>
          </a:xfrm>
          <a:custGeom>
            <a:avLst/>
            <a:gdLst/>
            <a:ahLst/>
            <a:cxnLst/>
            <a:rect l="l" t="t" r="r" b="b"/>
            <a:pathLst>
              <a:path w="1778432" h="2835182">
                <a:moveTo>
                  <a:pt x="0" y="0"/>
                </a:moveTo>
                <a:lnTo>
                  <a:pt x="1778432" y="0"/>
                </a:lnTo>
                <a:lnTo>
                  <a:pt x="1778432" y="2835182"/>
                </a:lnTo>
                <a:lnTo>
                  <a:pt x="0" y="28351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19072" y="2120311"/>
            <a:ext cx="2777875" cy="1981777"/>
          </a:xfrm>
          <a:custGeom>
            <a:avLst/>
            <a:gdLst/>
            <a:ahLst/>
            <a:cxnLst/>
            <a:rect l="l" t="t" r="r" b="b"/>
            <a:pathLst>
              <a:path w="2777875" h="1981777">
                <a:moveTo>
                  <a:pt x="0" y="0"/>
                </a:moveTo>
                <a:lnTo>
                  <a:pt x="2777875" y="0"/>
                </a:lnTo>
                <a:lnTo>
                  <a:pt x="2777875" y="1981777"/>
                </a:lnTo>
                <a:lnTo>
                  <a:pt x="0" y="19817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990600" y="1042710"/>
            <a:ext cx="11478741" cy="54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45"/>
              </a:lnSpc>
            </a:pPr>
            <a:r>
              <a:rPr lang="en-US" sz="3859" spc="-38">
                <a:solidFill>
                  <a:srgbClr val="36AD61"/>
                </a:solidFill>
                <a:latin typeface="Heebo Heavy"/>
              </a:rPr>
              <a:t>СУБ’ЄКТИ РИНКУ ОРГАНІЧНОЇ ПРОДУКЦІЇ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88754" y="2262960"/>
            <a:ext cx="5100263" cy="145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Pacifico"/>
              </a:rPr>
              <a:t>Орган іноземної сертифікації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36948" y="7408904"/>
            <a:ext cx="8820565" cy="2547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5"/>
              </a:lnSpc>
            </a:pPr>
            <a:r>
              <a:rPr lang="en-US" sz="2461">
                <a:solidFill>
                  <a:srgbClr val="000000"/>
                </a:solidFill>
                <a:latin typeface="Open Sans Bold Italics"/>
              </a:rPr>
              <a:t>Підприємство, установа, організація чи їхній відокремлений підрозділ, що має право на проведення сертифікації органічного виробництва та/або обігу органічної продукції відповідно до вимог законодавства іншого, ніж законодавство України, та внесений до Переліку органів іноземної сертифікації.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15" y="-150505"/>
            <a:ext cx="5311258" cy="14406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36" y="54632"/>
            <a:ext cx="2532451" cy="102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866"/>
            <a:ext cx="3429000" cy="7782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33972" y="228600"/>
            <a:ext cx="15420056" cy="169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3999">
                <a:solidFill>
                  <a:srgbClr val="25943A"/>
                </a:solidFill>
                <a:latin typeface="Peace Sans"/>
              </a:rPr>
              <a:t>Набуття статусу оператора у сфері органічного виробництва, обігу та маркування органічної продукції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5582467" y="-1568844"/>
            <a:ext cx="4971840" cy="6126322"/>
            <a:chOff x="0" y="0"/>
            <a:chExt cx="6629120" cy="8168430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633038" y="1807108"/>
              <a:ext cx="6068061" cy="2309888"/>
              <a:chOff x="0" y="0"/>
              <a:chExt cx="882773" cy="33603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DFFF8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82773" cy="374139"/>
              </a:xfrm>
              <a:prstGeom prst="rect">
                <a:avLst/>
              </a:prstGeom>
            </p:spPr>
            <p:txBody>
              <a:bodyPr lIns="70135" tIns="70135" rIns="70135" bIns="70135" rtlCol="0" anchor="ctr"/>
              <a:lstStyle/>
              <a:p>
                <a:pPr algn="ctr">
                  <a:lnSpc>
                    <a:spcPts val="289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2700000">
              <a:off x="-71978" y="4051434"/>
              <a:ext cx="6068061" cy="2309888"/>
              <a:chOff x="0" y="0"/>
              <a:chExt cx="882773" cy="33603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0A9BC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82773" cy="374139"/>
              </a:xfrm>
              <a:prstGeom prst="rect">
                <a:avLst/>
              </a:prstGeom>
            </p:spPr>
            <p:txBody>
              <a:bodyPr lIns="70135" tIns="70135" rIns="70135" bIns="70135" rtlCol="0" anchor="ctr"/>
              <a:lstStyle/>
              <a:p>
                <a:pPr algn="ctr">
                  <a:lnSpc>
                    <a:spcPts val="289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07927" y="2331082"/>
            <a:ext cx="5388770" cy="1109462"/>
          </a:xfrm>
          <a:custGeom>
            <a:avLst/>
            <a:gdLst/>
            <a:ahLst/>
            <a:cxnLst/>
            <a:rect l="l" t="t" r="r" b="b"/>
            <a:pathLst>
              <a:path w="5388770" h="1109462">
                <a:moveTo>
                  <a:pt x="0" y="0"/>
                </a:moveTo>
                <a:lnTo>
                  <a:pt x="5388770" y="0"/>
                </a:lnTo>
                <a:lnTo>
                  <a:pt x="5388770" y="1109462"/>
                </a:lnTo>
                <a:lnTo>
                  <a:pt x="0" y="11094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4784"/>
            </a:stretch>
          </a:blipFill>
        </p:spPr>
      </p:sp>
      <p:sp>
        <p:nvSpPr>
          <p:cNvPr id="11" name="Freeform 11"/>
          <p:cNvSpPr/>
          <p:nvPr/>
        </p:nvSpPr>
        <p:spPr>
          <a:xfrm rot="1382590">
            <a:off x="5275203" y="2177016"/>
            <a:ext cx="3928550" cy="1678562"/>
          </a:xfrm>
          <a:custGeom>
            <a:avLst/>
            <a:gdLst/>
            <a:ahLst/>
            <a:cxnLst/>
            <a:rect l="l" t="t" r="r" b="b"/>
            <a:pathLst>
              <a:path w="3928550" h="1678562">
                <a:moveTo>
                  <a:pt x="0" y="0"/>
                </a:moveTo>
                <a:lnTo>
                  <a:pt x="3928550" y="0"/>
                </a:lnTo>
                <a:lnTo>
                  <a:pt x="3928550" y="1678563"/>
                </a:lnTo>
                <a:lnTo>
                  <a:pt x="0" y="16785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375539" y="2627187"/>
            <a:ext cx="1862329" cy="2107372"/>
          </a:xfrm>
          <a:custGeom>
            <a:avLst/>
            <a:gdLst/>
            <a:ahLst/>
            <a:cxnLst/>
            <a:rect l="l" t="t" r="r" b="b"/>
            <a:pathLst>
              <a:path w="1862329" h="2107372">
                <a:moveTo>
                  <a:pt x="0" y="0"/>
                </a:moveTo>
                <a:lnTo>
                  <a:pt x="1862329" y="0"/>
                </a:lnTo>
                <a:lnTo>
                  <a:pt x="1862329" y="2107372"/>
                </a:lnTo>
                <a:lnTo>
                  <a:pt x="0" y="21073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7927" y="2033981"/>
            <a:ext cx="920773" cy="1733708"/>
          </a:xfrm>
          <a:custGeom>
            <a:avLst/>
            <a:gdLst/>
            <a:ahLst/>
            <a:cxnLst/>
            <a:rect l="l" t="t" r="r" b="b"/>
            <a:pathLst>
              <a:path w="920773" h="1733708">
                <a:moveTo>
                  <a:pt x="0" y="0"/>
                </a:moveTo>
                <a:lnTo>
                  <a:pt x="920773" y="0"/>
                </a:lnTo>
                <a:lnTo>
                  <a:pt x="920773" y="1733708"/>
                </a:lnTo>
                <a:lnTo>
                  <a:pt x="0" y="17337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237868" y="3438800"/>
            <a:ext cx="1922729" cy="1118679"/>
          </a:xfrm>
          <a:custGeom>
            <a:avLst/>
            <a:gdLst/>
            <a:ahLst/>
            <a:cxnLst/>
            <a:rect l="l" t="t" r="r" b="b"/>
            <a:pathLst>
              <a:path w="1922729" h="1118679">
                <a:moveTo>
                  <a:pt x="0" y="0"/>
                </a:moveTo>
                <a:lnTo>
                  <a:pt x="1922728" y="0"/>
                </a:lnTo>
                <a:lnTo>
                  <a:pt x="1922728" y="1118678"/>
                </a:lnTo>
                <a:lnTo>
                  <a:pt x="0" y="11186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3272782" y="2247887"/>
            <a:ext cx="4760867" cy="1812287"/>
            <a:chOff x="0" y="0"/>
            <a:chExt cx="882773" cy="33603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DDBAA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82773" cy="412239"/>
            </a:xfrm>
            <a:prstGeom prst="rect">
              <a:avLst/>
            </a:prstGeom>
          </p:spPr>
          <p:txBody>
            <a:bodyPr lIns="139079" tIns="139079" rIns="139079" bIns="139079" rtlCol="0" anchor="ctr"/>
            <a:lstStyle/>
            <a:p>
              <a:pPr algn="ctr">
                <a:lnSpc>
                  <a:spcPts val="574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556846" y="6348781"/>
            <a:ext cx="10476802" cy="3435405"/>
            <a:chOff x="0" y="0"/>
            <a:chExt cx="1024804" cy="33603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24804" cy="336039"/>
            </a:xfrm>
            <a:custGeom>
              <a:avLst/>
              <a:gdLst/>
              <a:ahLst/>
              <a:cxnLst/>
              <a:rect l="l" t="t" r="r" b="b"/>
              <a:pathLst>
                <a:path w="1024804" h="336039">
                  <a:moveTo>
                    <a:pt x="821604" y="0"/>
                  </a:moveTo>
                  <a:cubicBezTo>
                    <a:pt x="933829" y="0"/>
                    <a:pt x="1024804" y="75225"/>
                    <a:pt x="1024804" y="168020"/>
                  </a:cubicBezTo>
                  <a:cubicBezTo>
                    <a:pt x="1024804" y="260814"/>
                    <a:pt x="933829" y="336039"/>
                    <a:pt x="821604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6AD61"/>
            </a:solidFill>
            <a:ln cap="sq">
              <a:noFill/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024804" cy="412239"/>
            </a:xfrm>
            <a:prstGeom prst="rect">
              <a:avLst/>
            </a:prstGeom>
          </p:spPr>
          <p:txBody>
            <a:bodyPr lIns="139079" tIns="139079" rIns="139079" bIns="139079" rtlCol="0" anchor="ctr"/>
            <a:lstStyle/>
            <a:p>
              <a:pPr algn="ctr">
                <a:lnSpc>
                  <a:spcPts val="574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5325317" y="4060174"/>
            <a:ext cx="729493" cy="2288607"/>
          </a:xfrm>
          <a:custGeom>
            <a:avLst/>
            <a:gdLst/>
            <a:ahLst/>
            <a:cxnLst/>
            <a:rect l="l" t="t" r="r" b="b"/>
            <a:pathLst>
              <a:path w="729493" h="2288607">
                <a:moveTo>
                  <a:pt x="0" y="0"/>
                </a:moveTo>
                <a:lnTo>
                  <a:pt x="729493" y="0"/>
                </a:lnTo>
                <a:lnTo>
                  <a:pt x="729493" y="2288607"/>
                </a:lnTo>
                <a:lnTo>
                  <a:pt x="0" y="22886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20232" y="4734559"/>
            <a:ext cx="1769478" cy="5399175"/>
          </a:xfrm>
          <a:custGeom>
            <a:avLst/>
            <a:gdLst/>
            <a:ahLst/>
            <a:cxnLst/>
            <a:rect l="l" t="t" r="r" b="b"/>
            <a:pathLst>
              <a:path w="1769478" h="5399175">
                <a:moveTo>
                  <a:pt x="0" y="0"/>
                </a:moveTo>
                <a:lnTo>
                  <a:pt x="1769478" y="0"/>
                </a:lnTo>
                <a:lnTo>
                  <a:pt x="1769478" y="5399175"/>
                </a:lnTo>
                <a:lnTo>
                  <a:pt x="0" y="53991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9450714">
            <a:off x="5715366" y="6215795"/>
            <a:ext cx="2659720" cy="265972"/>
          </a:xfrm>
          <a:custGeom>
            <a:avLst/>
            <a:gdLst/>
            <a:ahLst/>
            <a:cxnLst/>
            <a:rect l="l" t="t" r="r" b="b"/>
            <a:pathLst>
              <a:path w="2659720" h="265972">
                <a:moveTo>
                  <a:pt x="0" y="0"/>
                </a:moveTo>
                <a:lnTo>
                  <a:pt x="2659720" y="0"/>
                </a:lnTo>
                <a:lnTo>
                  <a:pt x="2659720" y="265972"/>
                </a:lnTo>
                <a:lnTo>
                  <a:pt x="0" y="2659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82723" y="2264407"/>
            <a:ext cx="5013973" cy="1176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7"/>
              </a:lnSpc>
            </a:pPr>
            <a:r>
              <a:rPr lang="en-US" sz="2191">
                <a:solidFill>
                  <a:srgbClr val="154426"/>
                </a:solidFill>
                <a:latin typeface="Adigiana"/>
              </a:rPr>
              <a:t>Юридична особа чи фізична особа-підприємець подає заяву на проведення сертифікації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63562" y="3684523"/>
            <a:ext cx="3763328" cy="105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2"/>
              </a:lnSpc>
            </a:pPr>
            <a:r>
              <a:rPr lang="en-US" sz="2600">
                <a:solidFill>
                  <a:srgbClr val="000000"/>
                </a:solidFill>
                <a:latin typeface="Adigiana"/>
              </a:rPr>
              <a:t>Укладає договір</a:t>
            </a:r>
          </a:p>
          <a:p>
            <a:pPr algn="ctr">
              <a:lnSpc>
                <a:spcPts val="2652"/>
              </a:lnSpc>
            </a:pPr>
            <a:r>
              <a:rPr lang="en-US" sz="2600">
                <a:solidFill>
                  <a:srgbClr val="000000"/>
                </a:solidFill>
                <a:latin typeface="Adigiana"/>
              </a:rPr>
              <a:t>на проведення сертифікації </a:t>
            </a:r>
          </a:p>
          <a:p>
            <a:pPr algn="ctr">
              <a:lnSpc>
                <a:spcPts val="2652"/>
              </a:lnSpc>
            </a:pPr>
            <a:r>
              <a:rPr lang="en-US" sz="2600">
                <a:solidFill>
                  <a:srgbClr val="000000"/>
                </a:solidFill>
                <a:latin typeface="Adigiana"/>
              </a:rPr>
              <a:t>та набуває статусу оператора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464049" y="4565752"/>
            <a:ext cx="2647350" cy="116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2233">
                <a:solidFill>
                  <a:srgbClr val="000000"/>
                </a:solidFill>
                <a:latin typeface="Adigiana"/>
              </a:rPr>
              <a:t>Подає до Мінекономіки </a:t>
            </a:r>
          </a:p>
          <a:p>
            <a:pPr algn="ctr">
              <a:lnSpc>
                <a:spcPts val="2211"/>
              </a:lnSpc>
            </a:pPr>
            <a:r>
              <a:rPr lang="en-US" sz="2233">
                <a:solidFill>
                  <a:srgbClr val="000000"/>
                </a:solidFill>
                <a:latin typeface="Adigiana"/>
              </a:rPr>
              <a:t>заяву про внесення </a:t>
            </a:r>
          </a:p>
          <a:p>
            <a:pPr algn="ctr">
              <a:lnSpc>
                <a:spcPts val="2211"/>
              </a:lnSpc>
            </a:pPr>
            <a:r>
              <a:rPr lang="en-US" sz="2233">
                <a:solidFill>
                  <a:srgbClr val="000000"/>
                </a:solidFill>
                <a:latin typeface="Adigiana"/>
              </a:rPr>
              <a:t>оператора до Реєстру </a:t>
            </a:r>
          </a:p>
          <a:p>
            <a:pPr algn="ctr">
              <a:lnSpc>
                <a:spcPts val="2211"/>
              </a:lnSpc>
            </a:pPr>
            <a:r>
              <a:rPr lang="en-US" sz="2233">
                <a:solidFill>
                  <a:srgbClr val="000000"/>
                </a:solidFill>
                <a:latin typeface="Adigiana"/>
              </a:rPr>
              <a:t>операторів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187728" y="2579562"/>
            <a:ext cx="4930973" cy="1080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1"/>
              </a:lnSpc>
              <a:spcBef>
                <a:spcPct val="0"/>
              </a:spcBef>
            </a:pPr>
            <a:r>
              <a:rPr lang="en-US" sz="2079">
                <a:solidFill>
                  <a:srgbClr val="000000"/>
                </a:solidFill>
                <a:latin typeface="Peace Sans"/>
              </a:rPr>
              <a:t>Внесення до Реєстру операторів</a:t>
            </a:r>
          </a:p>
          <a:p>
            <a:pPr algn="ctr">
              <a:lnSpc>
                <a:spcPts val="2911"/>
              </a:lnSpc>
              <a:spcBef>
                <a:spcPct val="0"/>
              </a:spcBef>
            </a:pPr>
            <a:r>
              <a:rPr lang="en-US" sz="2079">
                <a:solidFill>
                  <a:srgbClr val="000000"/>
                </a:solidFill>
                <a:latin typeface="Peace Sans"/>
              </a:rPr>
              <a:t>здійснює Мінекономіки протягом </a:t>
            </a:r>
          </a:p>
          <a:p>
            <a:pPr algn="ctr">
              <a:lnSpc>
                <a:spcPts val="2911"/>
              </a:lnSpc>
              <a:spcBef>
                <a:spcPct val="0"/>
              </a:spcBef>
            </a:pPr>
            <a:r>
              <a:rPr lang="en-US" sz="2079">
                <a:solidFill>
                  <a:srgbClr val="000000"/>
                </a:solidFill>
                <a:latin typeface="Peace Sans"/>
              </a:rPr>
              <a:t>10 днів з дня отримання заяви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998595" y="6869972"/>
            <a:ext cx="9593305" cy="250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6"/>
              </a:lnSpc>
              <a:spcBef>
                <a:spcPct val="0"/>
              </a:spcBef>
            </a:pPr>
            <a:r>
              <a:rPr lang="en-US" sz="1811">
                <a:solidFill>
                  <a:srgbClr val="FDFFF8"/>
                </a:solidFill>
                <a:latin typeface="Peace Sans"/>
              </a:rPr>
              <a:t>ОРГАНОМ СЕРТИФІКАЦІЇ ВИЗНАЧАЄТЬСЯ ВІДПОВІДНІСТЬ УСІХ СТАДІЙ ВИРОБНИЦТВА ТА/АБО ОБІГУ ОРГАНІЧНОЇ ПРОДУКЦІЇ ВИМОГАМ ЗАКОНОДАВСТВА:</a:t>
            </a:r>
          </a:p>
          <a:p>
            <a:pPr marL="391138" lvl="1" indent="-195569" algn="just">
              <a:lnSpc>
                <a:spcPts val="2536"/>
              </a:lnSpc>
              <a:spcBef>
                <a:spcPct val="0"/>
              </a:spcBef>
              <a:buFont typeface="Arial"/>
              <a:buChar char="•"/>
            </a:pPr>
            <a:r>
              <a:rPr lang="en-US" sz="1811">
                <a:solidFill>
                  <a:srgbClr val="FDFFF8"/>
                </a:solidFill>
                <a:latin typeface="Peace Sans"/>
              </a:rPr>
              <a:t>проведення першої інспекції та визначення дати початку перехідного періоду (якщо застосовується)</a:t>
            </a:r>
          </a:p>
          <a:p>
            <a:pPr marL="391138" lvl="1" indent="-195569">
              <a:lnSpc>
                <a:spcPts val="2536"/>
              </a:lnSpc>
              <a:buFont typeface="Arial"/>
              <a:buChar char="•"/>
            </a:pPr>
            <a:r>
              <a:rPr lang="en-US" sz="1811">
                <a:solidFill>
                  <a:srgbClr val="FDFFF8"/>
                </a:solidFill>
                <a:latin typeface="Peace Sans"/>
              </a:rPr>
              <a:t> проведення наступних перевірок</a:t>
            </a:r>
          </a:p>
          <a:p>
            <a:pPr marL="391138" lvl="1" indent="-195569" algn="l">
              <a:lnSpc>
                <a:spcPts val="2536"/>
              </a:lnSpc>
              <a:spcBef>
                <a:spcPct val="0"/>
              </a:spcBef>
              <a:buFont typeface="Arial"/>
              <a:buChar char="•"/>
            </a:pPr>
            <a:r>
              <a:rPr lang="en-US" sz="1811">
                <a:solidFill>
                  <a:srgbClr val="FDFFF8"/>
                </a:solidFill>
                <a:latin typeface="Peace Sans"/>
              </a:rPr>
              <a:t>моніторинг та сертифікаційний супровід господарської діяльності оператора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555078" y="5356261"/>
            <a:ext cx="2139424" cy="1072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8"/>
              </a:lnSpc>
              <a:spcBef>
                <a:spcPct val="0"/>
              </a:spcBef>
            </a:pPr>
            <a:r>
              <a:rPr lang="en-US" sz="2027">
                <a:solidFill>
                  <a:srgbClr val="154426"/>
                </a:solidFill>
                <a:latin typeface="Adigiana"/>
              </a:rPr>
              <a:t>Ухвалення рішення </a:t>
            </a:r>
          </a:p>
          <a:p>
            <a:pPr algn="ctr">
              <a:lnSpc>
                <a:spcPts val="2838"/>
              </a:lnSpc>
              <a:spcBef>
                <a:spcPct val="0"/>
              </a:spcBef>
            </a:pPr>
            <a:r>
              <a:rPr lang="en-US" sz="2027">
                <a:solidFill>
                  <a:srgbClr val="154426"/>
                </a:solidFill>
                <a:latin typeface="Adigiana"/>
              </a:rPr>
              <a:t>про видачу оператору </a:t>
            </a:r>
          </a:p>
          <a:p>
            <a:pPr algn="ctr">
              <a:lnSpc>
                <a:spcPts val="2838"/>
              </a:lnSpc>
              <a:spcBef>
                <a:spcPct val="0"/>
              </a:spcBef>
            </a:pPr>
            <a:r>
              <a:rPr lang="en-US" sz="2027">
                <a:solidFill>
                  <a:srgbClr val="154426"/>
                </a:solidFill>
                <a:latin typeface="Adigiana"/>
              </a:rPr>
              <a:t>сертифіката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558877" y="7367472"/>
            <a:ext cx="2135624" cy="1072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8"/>
              </a:lnSpc>
              <a:spcBef>
                <a:spcPct val="0"/>
              </a:spcBef>
            </a:pPr>
            <a:r>
              <a:rPr lang="en-US" sz="2027" u="none" strike="noStrike">
                <a:solidFill>
                  <a:srgbClr val="FF3131"/>
                </a:solidFill>
                <a:latin typeface="Adigiana"/>
              </a:rPr>
              <a:t>Ухвалення рішення </a:t>
            </a:r>
          </a:p>
          <a:p>
            <a:pPr marL="0" lvl="0" indent="0" algn="ctr">
              <a:lnSpc>
                <a:spcPts val="2838"/>
              </a:lnSpc>
              <a:spcBef>
                <a:spcPct val="0"/>
              </a:spcBef>
            </a:pPr>
            <a:r>
              <a:rPr lang="en-US" sz="2027" u="none" strike="noStrike">
                <a:solidFill>
                  <a:srgbClr val="FF3131"/>
                </a:solidFill>
                <a:latin typeface="Adigiana"/>
              </a:rPr>
              <a:t>про відмову у видачі </a:t>
            </a:r>
          </a:p>
          <a:p>
            <a:pPr marL="0" lvl="0" indent="0" algn="ctr">
              <a:lnSpc>
                <a:spcPts val="2838"/>
              </a:lnSpc>
              <a:spcBef>
                <a:spcPct val="0"/>
              </a:spcBef>
            </a:pPr>
            <a:r>
              <a:rPr lang="en-US" sz="2027" u="none" strike="noStrike">
                <a:solidFill>
                  <a:srgbClr val="FF3131"/>
                </a:solidFill>
                <a:latin typeface="Adigiana"/>
              </a:rPr>
              <a:t>сертифіката</a:t>
            </a:r>
          </a:p>
        </p:txBody>
      </p:sp>
      <p:sp>
        <p:nvSpPr>
          <p:cNvPr id="31" name="Freeform 31"/>
          <p:cNvSpPr/>
          <p:nvPr/>
        </p:nvSpPr>
        <p:spPr>
          <a:xfrm rot="-9834124">
            <a:off x="5346622" y="8505893"/>
            <a:ext cx="2659720" cy="265972"/>
          </a:xfrm>
          <a:custGeom>
            <a:avLst/>
            <a:gdLst/>
            <a:ahLst/>
            <a:cxnLst/>
            <a:rect l="l" t="t" r="r" b="b"/>
            <a:pathLst>
              <a:path w="2659720" h="265972">
                <a:moveTo>
                  <a:pt x="0" y="0"/>
                </a:moveTo>
                <a:lnTo>
                  <a:pt x="2659720" y="0"/>
                </a:lnTo>
                <a:lnTo>
                  <a:pt x="2659720" y="265972"/>
                </a:lnTo>
                <a:lnTo>
                  <a:pt x="0" y="2659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92541" y="-700832"/>
            <a:ext cx="4631646" cy="5707134"/>
            <a:chOff x="0" y="0"/>
            <a:chExt cx="6175528" cy="7609512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67053" y="3774218"/>
              <a:ext cx="5652859" cy="2151836"/>
              <a:chOff x="0" y="0"/>
              <a:chExt cx="882773" cy="33603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36AD61"/>
                </a:solidFill>
                <a:prstDash val="lgDash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82773" cy="374139"/>
              </a:xfrm>
              <a:prstGeom prst="rect">
                <a:avLst/>
              </a:prstGeom>
            </p:spPr>
            <p:txBody>
              <a:bodyPr lIns="65336" tIns="65336" rIns="65336" bIns="65336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589723" y="1683458"/>
              <a:ext cx="5652859" cy="2151836"/>
              <a:chOff x="0" y="0"/>
              <a:chExt cx="882773" cy="33603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0A9BC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82773" cy="374139"/>
              </a:xfrm>
              <a:prstGeom prst="rect">
                <a:avLst/>
              </a:prstGeom>
            </p:spPr>
            <p:txBody>
              <a:bodyPr lIns="65336" tIns="65336" rIns="65336" bIns="65336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 rot="-2700000">
            <a:off x="14947661" y="6683428"/>
            <a:ext cx="4551046" cy="1732416"/>
            <a:chOff x="0" y="0"/>
            <a:chExt cx="882773" cy="3360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6AD61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82773" cy="374139"/>
            </a:xfrm>
            <a:prstGeom prst="rect">
              <a:avLst/>
            </a:prstGeom>
          </p:spPr>
          <p:txBody>
            <a:bodyPr lIns="70135" tIns="70135" rIns="70135" bIns="70135" rtlCol="0" anchor="ctr"/>
            <a:lstStyle/>
            <a:p>
              <a:pPr algn="ctr">
                <a:lnSpc>
                  <a:spcPts val="28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2700000">
            <a:off x="14947661" y="8392092"/>
            <a:ext cx="4551046" cy="1732416"/>
            <a:chOff x="0" y="0"/>
            <a:chExt cx="882773" cy="33603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4F592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82773" cy="374139"/>
            </a:xfrm>
            <a:prstGeom prst="rect">
              <a:avLst/>
            </a:prstGeom>
          </p:spPr>
          <p:txBody>
            <a:bodyPr lIns="70135" tIns="70135" rIns="70135" bIns="70135" rtlCol="0" anchor="ctr"/>
            <a:lstStyle/>
            <a:p>
              <a:pPr algn="ctr">
                <a:lnSpc>
                  <a:spcPts val="28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4572000" y="1181100"/>
            <a:ext cx="9525000" cy="3505200"/>
          </a:xfrm>
          <a:custGeom>
            <a:avLst/>
            <a:gdLst/>
            <a:ahLst/>
            <a:cxnLst/>
            <a:rect l="l" t="t" r="r" b="b"/>
            <a:pathLst>
              <a:path w="11345816" h="4599069">
                <a:moveTo>
                  <a:pt x="0" y="0"/>
                </a:moveTo>
                <a:lnTo>
                  <a:pt x="11345816" y="0"/>
                </a:lnTo>
                <a:lnTo>
                  <a:pt x="11345816" y="4599069"/>
                </a:lnTo>
                <a:lnTo>
                  <a:pt x="0" y="45990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 rot="-2700000">
            <a:off x="14947661" y="8392092"/>
            <a:ext cx="4551046" cy="1732416"/>
            <a:chOff x="0" y="0"/>
            <a:chExt cx="882773" cy="33603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4F592"/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82773" cy="374139"/>
            </a:xfrm>
            <a:prstGeom prst="rect">
              <a:avLst/>
            </a:prstGeom>
          </p:spPr>
          <p:txBody>
            <a:bodyPr lIns="70135" tIns="70135" rIns="70135" bIns="70135" rtlCol="0" anchor="ctr"/>
            <a:lstStyle/>
            <a:p>
              <a:pPr algn="ctr">
                <a:lnSpc>
                  <a:spcPts val="289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42284" y="6510141"/>
            <a:ext cx="15834599" cy="203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Heebo"/>
              </a:rPr>
              <a:t>У разі сертифікації органічного виробництва, обігу та маркування органічної продукції 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Heebo"/>
              </a:rPr>
              <a:t>за нормами та стандартами, визнаними в іноземних державах або міжнародних 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Heebo"/>
              </a:rPr>
              <a:t>організаціях, особа має право додатково укласти договір з органом іноземної 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Heebo"/>
              </a:rPr>
              <a:t>сертифікації, внесеним до Переліку органів іноземної сертифікації.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15" y="-150505"/>
            <a:ext cx="5311258" cy="1440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36" y="54632"/>
            <a:ext cx="2532451" cy="10281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866"/>
            <a:ext cx="3429000" cy="7782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A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44175" y="2104001"/>
            <a:ext cx="13270569" cy="563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6"/>
              </a:lnSpc>
            </a:pPr>
            <a:r>
              <a:rPr lang="en-US" sz="3540">
                <a:solidFill>
                  <a:srgbClr val="FDFFF8"/>
                </a:solidFill>
                <a:latin typeface="Anonymous Pro Bold"/>
              </a:rPr>
              <a:t>Сертифікація здійснюється органом сертифікації з метою визначення та підтвердження відповідності процесу виробництва та/або обігу органічної продукції вимогам законодавства. Оплата послуг з проведення сертифікації здійснюється на договірних засадах. Органи сертифікації з метою належного виконання обов’язків щодо проведення сертифікації повинні обмінюватися інформацією щодо операторів та вживати відповідних заходів у разі виявлення порушень.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792472" y="5806702"/>
            <a:ext cx="6219161" cy="7663277"/>
            <a:chOff x="0" y="0"/>
            <a:chExt cx="8292215" cy="10217702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791852" y="2260470"/>
              <a:ext cx="7590398" cy="2889386"/>
              <a:chOff x="0" y="0"/>
              <a:chExt cx="882773" cy="33603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D4F592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882773" cy="393189"/>
              </a:xfrm>
              <a:prstGeom prst="rect">
                <a:avLst/>
              </a:prstGeom>
            </p:spPr>
            <p:txBody>
              <a:bodyPr lIns="112159" tIns="112159" rIns="112159" bIns="112159" rtlCol="0" anchor="ctr"/>
              <a:lstStyle/>
              <a:p>
                <a:pPr algn="ctr">
                  <a:lnSpc>
                    <a:spcPts val="42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-2700000">
              <a:off x="-90036" y="5067846"/>
              <a:ext cx="7590398" cy="2889386"/>
              <a:chOff x="0" y="0"/>
              <a:chExt cx="882773" cy="33603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0A9BC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882773" cy="393189"/>
              </a:xfrm>
              <a:prstGeom prst="rect">
                <a:avLst/>
              </a:prstGeom>
            </p:spPr>
            <p:txBody>
              <a:bodyPr lIns="112159" tIns="112159" rIns="112159" bIns="112159" rtlCol="0" anchor="ctr"/>
              <a:lstStyle/>
              <a:p>
                <a:pPr algn="ctr">
                  <a:lnSpc>
                    <a:spcPts val="4259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15311899" y="-2426454"/>
            <a:ext cx="5608086" cy="6910308"/>
            <a:chOff x="0" y="0"/>
            <a:chExt cx="7477448" cy="9213744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714047" y="2038364"/>
              <a:ext cx="6844590" cy="2605484"/>
              <a:chOff x="0" y="0"/>
              <a:chExt cx="882773" cy="33603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DFFF8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82773" cy="374139"/>
              </a:xfrm>
              <a:prstGeom prst="rect">
                <a:avLst/>
              </a:prstGeom>
            </p:spPr>
            <p:txBody>
              <a:bodyPr lIns="79110" tIns="79110" rIns="79110" bIns="79110" rtlCol="0" anchor="ctr"/>
              <a:lstStyle/>
              <a:p>
                <a:pPr algn="ctr">
                  <a:lnSpc>
                    <a:spcPts val="327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2700000">
              <a:off x="-81189" y="4569896"/>
              <a:ext cx="6844590" cy="2605484"/>
              <a:chOff x="0" y="0"/>
              <a:chExt cx="882773" cy="33603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D4F59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882773" cy="374139"/>
              </a:xfrm>
              <a:prstGeom prst="rect">
                <a:avLst/>
              </a:prstGeom>
            </p:spPr>
            <p:txBody>
              <a:bodyPr lIns="79110" tIns="79110" rIns="79110" bIns="79110" rtlCol="0" anchor="ctr"/>
              <a:lstStyle/>
              <a:p>
                <a:pPr algn="ctr">
                  <a:lnSpc>
                    <a:spcPts val="3270"/>
                  </a:lnSpc>
                </a:pPr>
                <a:endParaRPr/>
              </a:p>
            </p:txBody>
          </p:sp>
        </p:grp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15" y="-150505"/>
            <a:ext cx="5311258" cy="14406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36" y="54632"/>
            <a:ext cx="2532451" cy="10281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866"/>
            <a:ext cx="3429000" cy="7782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92541" y="-700832"/>
            <a:ext cx="4631646" cy="5707134"/>
            <a:chOff x="0" y="0"/>
            <a:chExt cx="6175528" cy="7609512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67053" y="3774218"/>
              <a:ext cx="5652859" cy="2151836"/>
              <a:chOff x="0" y="0"/>
              <a:chExt cx="882773" cy="33603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36AD61"/>
                </a:solidFill>
                <a:prstDash val="lgDash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82773" cy="374139"/>
              </a:xfrm>
              <a:prstGeom prst="rect">
                <a:avLst/>
              </a:prstGeom>
            </p:spPr>
            <p:txBody>
              <a:bodyPr lIns="65336" tIns="65336" rIns="65336" bIns="65336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589723" y="1683458"/>
              <a:ext cx="5652859" cy="2151836"/>
              <a:chOff x="0" y="0"/>
              <a:chExt cx="882773" cy="33603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0A9BC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82773" cy="374139"/>
              </a:xfrm>
              <a:prstGeom prst="rect">
                <a:avLst/>
              </a:prstGeom>
            </p:spPr>
            <p:txBody>
              <a:bodyPr lIns="65336" tIns="65336" rIns="65336" bIns="65336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 rot="-2700000">
            <a:off x="14947661" y="6683428"/>
            <a:ext cx="4551046" cy="1732416"/>
            <a:chOff x="0" y="0"/>
            <a:chExt cx="882773" cy="3360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6AD61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82773" cy="374139"/>
            </a:xfrm>
            <a:prstGeom prst="rect">
              <a:avLst/>
            </a:prstGeom>
          </p:spPr>
          <p:txBody>
            <a:bodyPr lIns="70135" tIns="70135" rIns="70135" bIns="70135" rtlCol="0" anchor="ctr"/>
            <a:lstStyle/>
            <a:p>
              <a:pPr algn="ctr">
                <a:lnSpc>
                  <a:spcPts val="28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2700000">
            <a:off x="14947661" y="8392092"/>
            <a:ext cx="4551046" cy="1732416"/>
            <a:chOff x="0" y="0"/>
            <a:chExt cx="882773" cy="33603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4F592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82773" cy="374139"/>
            </a:xfrm>
            <a:prstGeom prst="rect">
              <a:avLst/>
            </a:prstGeom>
          </p:spPr>
          <p:txBody>
            <a:bodyPr lIns="70135" tIns="70135" rIns="70135" bIns="70135" rtlCol="0" anchor="ctr"/>
            <a:lstStyle/>
            <a:p>
              <a:pPr algn="ctr">
                <a:lnSpc>
                  <a:spcPts val="289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2700000">
            <a:off x="14947661" y="8392092"/>
            <a:ext cx="4551046" cy="1732416"/>
            <a:chOff x="0" y="0"/>
            <a:chExt cx="882773" cy="33603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4F592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82773" cy="374139"/>
            </a:xfrm>
            <a:prstGeom prst="rect">
              <a:avLst/>
            </a:prstGeom>
          </p:spPr>
          <p:txBody>
            <a:bodyPr lIns="70135" tIns="70135" rIns="70135" bIns="70135" rtlCol="0" anchor="ctr"/>
            <a:lstStyle/>
            <a:p>
              <a:pPr algn="ctr">
                <a:lnSpc>
                  <a:spcPts val="289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4738657" y="1409700"/>
            <a:ext cx="7834343" cy="3181281"/>
          </a:xfrm>
          <a:custGeom>
            <a:avLst/>
            <a:gdLst/>
            <a:ahLst/>
            <a:cxnLst/>
            <a:rect l="l" t="t" r="r" b="b"/>
            <a:pathLst>
              <a:path w="10434974" h="3943779">
                <a:moveTo>
                  <a:pt x="0" y="0"/>
                </a:moveTo>
                <a:lnTo>
                  <a:pt x="10434974" y="0"/>
                </a:lnTo>
                <a:lnTo>
                  <a:pt x="10434974" y="3943779"/>
                </a:lnTo>
                <a:lnTo>
                  <a:pt x="0" y="39437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0" y="6510141"/>
            <a:ext cx="16319167" cy="203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3131"/>
                </a:solidFill>
                <a:latin typeface="Peace Sans"/>
              </a:rPr>
              <a:t>Сертифікації не підлягає</a:t>
            </a:r>
            <a:r>
              <a:rPr lang="en-US" sz="2900">
                <a:solidFill>
                  <a:srgbClr val="000000"/>
                </a:solidFill>
                <a:latin typeface="Peace Sans"/>
              </a:rPr>
              <a:t> переміщення, зберігання та реалізація маркованої органічної продукції: 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Peace Sans"/>
              </a:rPr>
              <a:t> закладами громадського харчування; 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Peace Sans"/>
              </a:rPr>
              <a:t>суб’єктами господарювання, які займаються роздрібною торгівлею.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15" y="-150505"/>
            <a:ext cx="5311258" cy="1440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36" y="54632"/>
            <a:ext cx="2532451" cy="10281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866"/>
            <a:ext cx="3429000" cy="7782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15823" y="-2853567"/>
            <a:ext cx="4631646" cy="5707134"/>
            <a:chOff x="0" y="0"/>
            <a:chExt cx="6175528" cy="7609512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67053" y="3774218"/>
              <a:ext cx="5652859" cy="2151836"/>
              <a:chOff x="0" y="0"/>
              <a:chExt cx="882773" cy="33603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36AD61"/>
                </a:solidFill>
                <a:prstDash val="lgDash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882773" cy="374139"/>
              </a:xfrm>
              <a:prstGeom prst="rect">
                <a:avLst/>
              </a:prstGeom>
            </p:spPr>
            <p:txBody>
              <a:bodyPr lIns="65336" tIns="65336" rIns="65336" bIns="65336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589723" y="1683458"/>
              <a:ext cx="5652859" cy="2151836"/>
              <a:chOff x="0" y="0"/>
              <a:chExt cx="882773" cy="33603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0A9BC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82773" cy="374139"/>
              </a:xfrm>
              <a:prstGeom prst="rect">
                <a:avLst/>
              </a:prstGeom>
            </p:spPr>
            <p:txBody>
              <a:bodyPr lIns="65336" tIns="65336" rIns="65336" bIns="65336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 rot="-2700000">
            <a:off x="14947661" y="6831091"/>
            <a:ext cx="4551046" cy="1732416"/>
            <a:chOff x="0" y="0"/>
            <a:chExt cx="882773" cy="3360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6AD61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82773" cy="374139"/>
            </a:xfrm>
            <a:prstGeom prst="rect">
              <a:avLst/>
            </a:prstGeom>
          </p:spPr>
          <p:txBody>
            <a:bodyPr lIns="70135" tIns="70135" rIns="70135" bIns="70135" rtlCol="0" anchor="ctr"/>
            <a:lstStyle/>
            <a:p>
              <a:pPr algn="ctr">
                <a:lnSpc>
                  <a:spcPts val="28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2700000">
            <a:off x="14947661" y="8392092"/>
            <a:ext cx="4551046" cy="1732416"/>
            <a:chOff x="0" y="0"/>
            <a:chExt cx="882773" cy="33603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4F592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82773" cy="374139"/>
            </a:xfrm>
            <a:prstGeom prst="rect">
              <a:avLst/>
            </a:prstGeom>
          </p:spPr>
          <p:txBody>
            <a:bodyPr lIns="70135" tIns="70135" rIns="70135" bIns="70135" rtlCol="0" anchor="ctr"/>
            <a:lstStyle/>
            <a:p>
              <a:pPr algn="ctr">
                <a:lnSpc>
                  <a:spcPts val="289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2700000">
            <a:off x="14947661" y="8392092"/>
            <a:ext cx="4551046" cy="1732416"/>
            <a:chOff x="0" y="0"/>
            <a:chExt cx="882773" cy="33603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4F592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82773" cy="374139"/>
            </a:xfrm>
            <a:prstGeom prst="rect">
              <a:avLst/>
            </a:prstGeom>
          </p:spPr>
          <p:txBody>
            <a:bodyPr lIns="70135" tIns="70135" rIns="70135" bIns="70135" rtlCol="0" anchor="ctr"/>
            <a:lstStyle/>
            <a:p>
              <a:pPr algn="ctr">
                <a:lnSpc>
                  <a:spcPts val="289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2186436" y="939425"/>
            <a:ext cx="13318033" cy="4327997"/>
          </a:xfrm>
          <a:custGeom>
            <a:avLst/>
            <a:gdLst/>
            <a:ahLst/>
            <a:cxnLst/>
            <a:rect l="l" t="t" r="r" b="b"/>
            <a:pathLst>
              <a:path w="16634227" h="5434164">
                <a:moveTo>
                  <a:pt x="0" y="0"/>
                </a:moveTo>
                <a:lnTo>
                  <a:pt x="16634228" y="0"/>
                </a:lnTo>
                <a:lnTo>
                  <a:pt x="16634228" y="5434164"/>
                </a:lnTo>
                <a:lnTo>
                  <a:pt x="0" y="5434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823241" y="6362700"/>
            <a:ext cx="10363646" cy="3408475"/>
          </a:xfrm>
          <a:custGeom>
            <a:avLst/>
            <a:gdLst/>
            <a:ahLst/>
            <a:cxnLst/>
            <a:rect l="l" t="t" r="r" b="b"/>
            <a:pathLst>
              <a:path w="11363605" h="3769391">
                <a:moveTo>
                  <a:pt x="0" y="0"/>
                </a:moveTo>
                <a:lnTo>
                  <a:pt x="11363604" y="0"/>
                </a:lnTo>
                <a:lnTo>
                  <a:pt x="11363604" y="3769391"/>
                </a:lnTo>
                <a:lnTo>
                  <a:pt x="0" y="37693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15" y="-150505"/>
            <a:ext cx="5311258" cy="1440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36" y="54632"/>
            <a:ext cx="2532451" cy="10281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866"/>
            <a:ext cx="3429000" cy="7782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7715" y="828218"/>
            <a:ext cx="17852569" cy="8051449"/>
          </a:xfrm>
          <a:custGeom>
            <a:avLst/>
            <a:gdLst/>
            <a:ahLst/>
            <a:cxnLst/>
            <a:rect l="l" t="t" r="r" b="b"/>
            <a:pathLst>
              <a:path w="17852569" h="8051449">
                <a:moveTo>
                  <a:pt x="0" y="0"/>
                </a:moveTo>
                <a:lnTo>
                  <a:pt x="17852570" y="0"/>
                </a:lnTo>
                <a:lnTo>
                  <a:pt x="17852570" y="8051449"/>
                </a:lnTo>
                <a:lnTo>
                  <a:pt x="0" y="80514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15096" y="2451265"/>
            <a:ext cx="12996023" cy="2692235"/>
          </a:xfrm>
          <a:custGeom>
            <a:avLst/>
            <a:gdLst/>
            <a:ahLst/>
            <a:cxnLst/>
            <a:rect l="l" t="t" r="r" b="b"/>
            <a:pathLst>
              <a:path w="12996023" h="2692235">
                <a:moveTo>
                  <a:pt x="0" y="0"/>
                </a:moveTo>
                <a:lnTo>
                  <a:pt x="12996023" y="0"/>
                </a:lnTo>
                <a:lnTo>
                  <a:pt x="12996023" y="2692235"/>
                </a:lnTo>
                <a:lnTo>
                  <a:pt x="0" y="26922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36608" y="1616180"/>
            <a:ext cx="921642" cy="1165295"/>
          </a:xfrm>
          <a:custGeom>
            <a:avLst/>
            <a:gdLst/>
            <a:ahLst/>
            <a:cxnLst/>
            <a:rect l="l" t="t" r="r" b="b"/>
            <a:pathLst>
              <a:path w="921642" h="1165295">
                <a:moveTo>
                  <a:pt x="0" y="0"/>
                </a:moveTo>
                <a:lnTo>
                  <a:pt x="921643" y="0"/>
                </a:lnTo>
                <a:lnTo>
                  <a:pt x="921643" y="1165295"/>
                </a:lnTo>
                <a:lnTo>
                  <a:pt x="0" y="11652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80325" y="6108286"/>
            <a:ext cx="9327350" cy="3612228"/>
          </a:xfrm>
          <a:custGeom>
            <a:avLst/>
            <a:gdLst/>
            <a:ahLst/>
            <a:cxnLst/>
            <a:rect l="l" t="t" r="r" b="b"/>
            <a:pathLst>
              <a:path w="9327350" h="3612228">
                <a:moveTo>
                  <a:pt x="0" y="0"/>
                </a:moveTo>
                <a:lnTo>
                  <a:pt x="9327350" y="0"/>
                </a:lnTo>
                <a:lnTo>
                  <a:pt x="9327350" y="3612228"/>
                </a:lnTo>
                <a:lnTo>
                  <a:pt x="0" y="36122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53856" y="6588046"/>
            <a:ext cx="1878029" cy="2112303"/>
          </a:xfrm>
          <a:custGeom>
            <a:avLst/>
            <a:gdLst/>
            <a:ahLst/>
            <a:cxnLst/>
            <a:rect l="l" t="t" r="r" b="b"/>
            <a:pathLst>
              <a:path w="1878029" h="2112303">
                <a:moveTo>
                  <a:pt x="0" y="0"/>
                </a:moveTo>
                <a:lnTo>
                  <a:pt x="1878029" y="0"/>
                </a:lnTo>
                <a:lnTo>
                  <a:pt x="1878029" y="2112303"/>
                </a:lnTo>
                <a:lnTo>
                  <a:pt x="0" y="21123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97777" y="952500"/>
            <a:ext cx="6230660" cy="66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9"/>
              </a:lnSpc>
              <a:spcBef>
                <a:spcPct val="0"/>
              </a:spcBef>
            </a:pPr>
            <a:r>
              <a:rPr lang="en-US" sz="3870">
                <a:solidFill>
                  <a:srgbClr val="25943A"/>
                </a:solidFill>
                <a:latin typeface="Peace Sans"/>
              </a:rPr>
              <a:t>Регламент №2018/848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33716" y="2724325"/>
            <a:ext cx="11958783" cy="1966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7"/>
              </a:lnSpc>
              <a:spcBef>
                <a:spcPct val="0"/>
              </a:spcBef>
            </a:pPr>
            <a:r>
              <a:rPr lang="en-US" sz="2826">
                <a:solidFill>
                  <a:srgbClr val="25943A"/>
                </a:solidFill>
                <a:latin typeface="Open Sauce"/>
              </a:rPr>
              <a:t>З 1 січня 2022 року, на заміну та скасовуючи дію Регламенту (ЄК) № 834/2007, набув чинності Регламент (ЄС) 2018/848 як основний базовий документ, що описує правила органічного виробництва та маркування органічної продукції в ЄС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90773" y="6267450"/>
            <a:ext cx="8106454" cy="271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7"/>
              </a:lnSpc>
              <a:spcBef>
                <a:spcPct val="0"/>
              </a:spcBef>
            </a:pPr>
            <a:r>
              <a:rPr lang="en-US" sz="2219">
                <a:solidFill>
                  <a:srgbClr val="25943A"/>
                </a:solidFill>
                <a:latin typeface="Heebo"/>
              </a:rPr>
              <a:t>Цей Регламент встановлює принципи органічного виробництва й визначає правила стосовно органічного виробництва, пов’язаної з ним сертифікації та використання позначень, які стосуються органічного виробництва, в маркуванні та рекламних матеріалах, а також правила щодо контролю, додатково до передбаченого в Регламенті (ЄС) 2017/625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15" y="-150505"/>
            <a:ext cx="5311258" cy="1440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36" y="54632"/>
            <a:ext cx="2532451" cy="10281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866"/>
            <a:ext cx="3429000" cy="7782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9134" y="217552"/>
            <a:ext cx="7701534" cy="8229600"/>
          </a:xfrm>
          <a:custGeom>
            <a:avLst/>
            <a:gdLst/>
            <a:ahLst/>
            <a:cxnLst/>
            <a:rect l="l" t="t" r="r" b="b"/>
            <a:pathLst>
              <a:path w="7701534" h="8229600">
                <a:moveTo>
                  <a:pt x="0" y="0"/>
                </a:moveTo>
                <a:lnTo>
                  <a:pt x="7701534" y="0"/>
                </a:lnTo>
                <a:lnTo>
                  <a:pt x="77015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39451" y="776200"/>
            <a:ext cx="7419849" cy="7112305"/>
          </a:xfrm>
          <a:custGeom>
            <a:avLst/>
            <a:gdLst/>
            <a:ahLst/>
            <a:cxnLst/>
            <a:rect l="l" t="t" r="r" b="b"/>
            <a:pathLst>
              <a:path w="7419849" h="7112305">
                <a:moveTo>
                  <a:pt x="0" y="0"/>
                </a:moveTo>
                <a:lnTo>
                  <a:pt x="7419849" y="0"/>
                </a:lnTo>
                <a:lnTo>
                  <a:pt x="7419849" y="7112305"/>
                </a:lnTo>
                <a:lnTo>
                  <a:pt x="0" y="71123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529" r="-3492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99837" y="2750949"/>
            <a:ext cx="6507879" cy="409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1"/>
              </a:lnSpc>
              <a:spcBef>
                <a:spcPct val="0"/>
              </a:spcBef>
            </a:pPr>
            <a:r>
              <a:rPr lang="en-US" sz="2936">
                <a:solidFill>
                  <a:srgbClr val="36AD61"/>
                </a:solidFill>
                <a:latin typeface="Peace Sans"/>
              </a:rPr>
              <a:t>Сертифікація за даним регулюванням дає право операторам маркувати свою продукцію з використанням органічного знаку «євролисток», а також експортувати її як органічну до країн ЄС і не тільки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044" y="202816"/>
            <a:ext cx="1862882" cy="2057400"/>
          </a:xfrm>
          <a:custGeom>
            <a:avLst/>
            <a:gdLst/>
            <a:ahLst/>
            <a:cxnLst/>
            <a:rect l="l" t="t" r="r" b="b"/>
            <a:pathLst>
              <a:path w="1862882" h="2057400">
                <a:moveTo>
                  <a:pt x="0" y="0"/>
                </a:moveTo>
                <a:lnTo>
                  <a:pt x="1862882" y="0"/>
                </a:lnTo>
                <a:lnTo>
                  <a:pt x="186288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293681">
            <a:off x="15589927" y="202816"/>
            <a:ext cx="1977053" cy="1873257"/>
          </a:xfrm>
          <a:custGeom>
            <a:avLst/>
            <a:gdLst/>
            <a:ahLst/>
            <a:cxnLst/>
            <a:rect l="l" t="t" r="r" b="b"/>
            <a:pathLst>
              <a:path w="1977053" h="1873257">
                <a:moveTo>
                  <a:pt x="0" y="0"/>
                </a:moveTo>
                <a:lnTo>
                  <a:pt x="1977053" y="0"/>
                </a:lnTo>
                <a:lnTo>
                  <a:pt x="1977053" y="1873257"/>
                </a:lnTo>
                <a:lnTo>
                  <a:pt x="0" y="18732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699999">
            <a:off x="1094639" y="4171104"/>
            <a:ext cx="3657600" cy="1944792"/>
          </a:xfrm>
          <a:custGeom>
            <a:avLst/>
            <a:gdLst/>
            <a:ahLst/>
            <a:cxnLst/>
            <a:rect l="l" t="t" r="r" b="b"/>
            <a:pathLst>
              <a:path w="3657600" h="1944792">
                <a:moveTo>
                  <a:pt x="0" y="0"/>
                </a:moveTo>
                <a:lnTo>
                  <a:pt x="3657600" y="0"/>
                </a:lnTo>
                <a:lnTo>
                  <a:pt x="3657600" y="1944792"/>
                </a:lnTo>
                <a:lnTo>
                  <a:pt x="0" y="19447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56569" y="895350"/>
            <a:ext cx="12578422" cy="1465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39"/>
              </a:lnSpc>
              <a:spcBef>
                <a:spcPct val="0"/>
              </a:spcBef>
            </a:pPr>
            <a:r>
              <a:rPr lang="en-US" sz="2670">
                <a:solidFill>
                  <a:srgbClr val="154426"/>
                </a:solidFill>
                <a:latin typeface="Evolventa"/>
              </a:rPr>
              <a:t>• </a:t>
            </a:r>
            <a:r>
              <a:rPr lang="en-US" sz="2670">
                <a:solidFill>
                  <a:srgbClr val="154426"/>
                </a:solidFill>
                <a:latin typeface="Evolventa Bold"/>
              </a:rPr>
              <a:t>органічна продукція</a:t>
            </a:r>
            <a:r>
              <a:rPr lang="en-US" sz="2670">
                <a:solidFill>
                  <a:srgbClr val="154426"/>
                </a:solidFill>
                <a:latin typeface="Evolventa"/>
              </a:rPr>
              <a:t> - сільськогосподарська продукція, у тому числі харчові продукти та корми, отримані в результаті органічного виробництва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04183" y="4058468"/>
            <a:ext cx="12700094" cy="3332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739"/>
              </a:lnSpc>
              <a:spcBef>
                <a:spcPct val="0"/>
              </a:spcBef>
            </a:pPr>
            <a:r>
              <a:rPr lang="en-US" sz="2670" u="none" strike="noStrike">
                <a:solidFill>
                  <a:srgbClr val="154426"/>
                </a:solidFill>
                <a:latin typeface="Evolventa"/>
              </a:rPr>
              <a:t>• </a:t>
            </a:r>
            <a:r>
              <a:rPr lang="en-US" sz="2670" u="none" strike="noStrike">
                <a:solidFill>
                  <a:srgbClr val="154426"/>
                </a:solidFill>
                <a:latin typeface="Evolventa Bold"/>
              </a:rPr>
              <a:t>органічне виробництво</a:t>
            </a:r>
            <a:r>
              <a:rPr lang="en-US" sz="2670" u="none" strike="noStrike">
                <a:solidFill>
                  <a:srgbClr val="154426"/>
                </a:solidFill>
                <a:latin typeface="Evolventa"/>
              </a:rPr>
              <a:t> - сертифікована діяльність, пов’язана з виробництвом сільськогосподарської продукції (у тому числі всі стадії технологічного процесу, а саме первинне виробництво (включаючи збирання), підготовка, обробка, змішування та пов’язані з цим процедури, наповнення, пакування, переробка, відновлення та інші зміни стану продукції), що провадиться із дотриманням вимог законодавства у сфері органічного виробництва, обігу та маркування органічної продукції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A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78603" y="3815129"/>
            <a:ext cx="7557206" cy="10205403"/>
            <a:chOff x="0" y="0"/>
            <a:chExt cx="10076275" cy="13607204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122427" y="3073700"/>
              <a:ext cx="10321130" cy="3928875"/>
              <a:chOff x="0" y="0"/>
              <a:chExt cx="882773" cy="33603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DFFF8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882773" cy="412239"/>
              </a:xfrm>
              <a:prstGeom prst="rect">
                <a:avLst/>
              </a:prstGeom>
            </p:spPr>
            <p:txBody>
              <a:bodyPr lIns="119293" tIns="119293" rIns="119293" bIns="119293" rtlCol="0" anchor="ctr"/>
              <a:lstStyle/>
              <a:p>
                <a:pPr algn="ctr">
                  <a:lnSpc>
                    <a:spcPts val="4931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122427" y="6604629"/>
              <a:ext cx="10321130" cy="3928875"/>
              <a:chOff x="0" y="0"/>
              <a:chExt cx="882773" cy="33603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0A9BC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882773" cy="412239"/>
              </a:xfrm>
              <a:prstGeom prst="rect">
                <a:avLst/>
              </a:prstGeom>
            </p:spPr>
            <p:txBody>
              <a:bodyPr lIns="119293" tIns="119293" rIns="119293" bIns="119293" rtlCol="0" anchor="ctr"/>
              <a:lstStyle/>
              <a:p>
                <a:pPr algn="ctr">
                  <a:lnSpc>
                    <a:spcPts val="4931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5341006" y="-1028862"/>
            <a:ext cx="5354679" cy="6598058"/>
            <a:chOff x="0" y="0"/>
            <a:chExt cx="7139572" cy="8797411"/>
          </a:xfrm>
        </p:grpSpPr>
        <p:grpSp>
          <p:nvGrpSpPr>
            <p:cNvPr id="10" name="Group 10"/>
            <p:cNvGrpSpPr/>
            <p:nvPr/>
          </p:nvGrpSpPr>
          <p:grpSpPr>
            <a:xfrm rot="-2700000">
              <a:off x="-77521" y="4363400"/>
              <a:ext cx="6535310" cy="2487752"/>
              <a:chOff x="0" y="0"/>
              <a:chExt cx="882773" cy="33603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36AD61"/>
              </a:solidFill>
              <a:ln w="19050" cap="sq">
                <a:solidFill>
                  <a:srgbClr val="FDFFF8"/>
                </a:solidFill>
                <a:prstDash val="lgDash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882773" cy="374139"/>
              </a:xfrm>
              <a:prstGeom prst="rect">
                <a:avLst/>
              </a:prstGeom>
            </p:spPr>
            <p:txBody>
              <a:bodyPr lIns="52701" tIns="52701" rIns="52701" bIns="52701" rtlCol="0" anchor="ctr"/>
              <a:lstStyle/>
              <a:p>
                <a:pPr algn="ctr">
                  <a:lnSpc>
                    <a:spcPts val="3122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681782" y="1946258"/>
              <a:ext cx="6535310" cy="2487752"/>
              <a:chOff x="0" y="0"/>
              <a:chExt cx="882773" cy="33603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D4F59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882773" cy="374139"/>
              </a:xfrm>
              <a:prstGeom prst="rect">
                <a:avLst/>
              </a:prstGeom>
            </p:spPr>
            <p:txBody>
              <a:bodyPr lIns="52701" tIns="52701" rIns="52701" bIns="52701" rtlCol="0" anchor="ctr"/>
              <a:lstStyle/>
              <a:p>
                <a:pPr algn="ctr">
                  <a:lnSpc>
                    <a:spcPts val="3122"/>
                  </a:lnSpc>
                </a:pPr>
                <a:endParaRPr/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6342693" y="7220882"/>
            <a:ext cx="6906121" cy="480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1"/>
              </a:lnSpc>
            </a:pPr>
            <a:endParaRPr/>
          </a:p>
        </p:txBody>
      </p:sp>
      <p:sp>
        <p:nvSpPr>
          <p:cNvPr id="17" name="AutoShape 17"/>
          <p:cNvSpPr/>
          <p:nvPr/>
        </p:nvSpPr>
        <p:spPr>
          <a:xfrm>
            <a:off x="9286176" y="7474872"/>
            <a:ext cx="1019156" cy="0"/>
          </a:xfrm>
          <a:prstGeom prst="line">
            <a:avLst/>
          </a:prstGeom>
          <a:ln w="152400" cap="rnd">
            <a:solidFill>
              <a:srgbClr val="D4F59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0142" y="6758460"/>
            <a:ext cx="3759158" cy="249984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329277" y="1085850"/>
            <a:ext cx="10932953" cy="5886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1"/>
              </a:lnSpc>
            </a:pPr>
            <a:r>
              <a:rPr lang="en-US" sz="6019">
                <a:solidFill>
                  <a:srgbClr val="FDFFF8"/>
                </a:solidFill>
                <a:latin typeface="Heebo Heavy"/>
              </a:rPr>
              <a:t>Чому органік, тобто органічне виробництво, важливо для людини та природи, які переваги запровадження органічного виробництва для виробників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15" y="-150505"/>
            <a:ext cx="5311258" cy="1440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36" y="54632"/>
            <a:ext cx="2532451" cy="10281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265" y="54632"/>
            <a:ext cx="4272652" cy="96970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446" y="461171"/>
            <a:ext cx="2409864" cy="2278417"/>
          </a:xfrm>
          <a:custGeom>
            <a:avLst/>
            <a:gdLst/>
            <a:ahLst/>
            <a:cxnLst/>
            <a:rect l="l" t="t" r="r" b="b"/>
            <a:pathLst>
              <a:path w="2409864" h="2278417">
                <a:moveTo>
                  <a:pt x="0" y="0"/>
                </a:moveTo>
                <a:lnTo>
                  <a:pt x="2409864" y="0"/>
                </a:lnTo>
                <a:lnTo>
                  <a:pt x="2409864" y="2278417"/>
                </a:lnTo>
                <a:lnTo>
                  <a:pt x="0" y="2278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615583" y="6851656"/>
            <a:ext cx="2643717" cy="2406644"/>
          </a:xfrm>
          <a:custGeom>
            <a:avLst/>
            <a:gdLst/>
            <a:ahLst/>
            <a:cxnLst/>
            <a:rect l="l" t="t" r="r" b="b"/>
            <a:pathLst>
              <a:path w="2643717" h="2406644">
                <a:moveTo>
                  <a:pt x="0" y="0"/>
                </a:moveTo>
                <a:lnTo>
                  <a:pt x="2643717" y="0"/>
                </a:lnTo>
                <a:lnTo>
                  <a:pt x="2643717" y="2406644"/>
                </a:lnTo>
                <a:lnTo>
                  <a:pt x="0" y="2406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595672" y="3247321"/>
            <a:ext cx="13777118" cy="2865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739"/>
              </a:lnSpc>
              <a:spcBef>
                <a:spcPct val="0"/>
              </a:spcBef>
            </a:pPr>
            <a:r>
              <a:rPr lang="en-US" sz="2670" u="none" strike="noStrike">
                <a:solidFill>
                  <a:srgbClr val="154426"/>
                </a:solidFill>
                <a:latin typeface="Evolventa Bold"/>
              </a:rPr>
              <a:t>Маркування</a:t>
            </a:r>
            <a:r>
              <a:rPr lang="en-US" sz="2670" u="none" strike="noStrike">
                <a:solidFill>
                  <a:srgbClr val="154426"/>
                </a:solidFill>
                <a:latin typeface="Evolventa"/>
              </a:rPr>
              <a:t> - інформація про органічну продукцію, у тому числі державний логотип для органічної продукції, нанесена на етикетку, упаковку, тару, контейнер, контретикетку, кольєретку, ярлик, пробку, листок-вкладиш або на інші елементи упаковки, що супроводжує таку продукцію або посилаться на неї відповідно до вимог законодавства у сфері органічного виробництва, обігу та маркування органічної продукції</a:t>
            </a:r>
          </a:p>
        </p:txBody>
      </p:sp>
      <p:sp>
        <p:nvSpPr>
          <p:cNvPr id="5" name="Freeform 5"/>
          <p:cNvSpPr/>
          <p:nvPr/>
        </p:nvSpPr>
        <p:spPr>
          <a:xfrm>
            <a:off x="777237" y="7190454"/>
            <a:ext cx="8366763" cy="1977598"/>
          </a:xfrm>
          <a:custGeom>
            <a:avLst/>
            <a:gdLst/>
            <a:ahLst/>
            <a:cxnLst/>
            <a:rect l="l" t="t" r="r" b="b"/>
            <a:pathLst>
              <a:path w="8366763" h="1977598">
                <a:moveTo>
                  <a:pt x="0" y="0"/>
                </a:moveTo>
                <a:lnTo>
                  <a:pt x="8366763" y="0"/>
                </a:lnTo>
                <a:lnTo>
                  <a:pt x="8366763" y="1977599"/>
                </a:lnTo>
                <a:lnTo>
                  <a:pt x="0" y="19775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41378" y="7465462"/>
            <a:ext cx="6302938" cy="137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9"/>
              </a:lnSpc>
              <a:spcBef>
                <a:spcPct val="0"/>
              </a:spcBef>
            </a:pPr>
            <a:r>
              <a:rPr lang="en-US" sz="2670">
                <a:solidFill>
                  <a:srgbClr val="FDFFF8"/>
                </a:solidFill>
                <a:latin typeface="Pacifico"/>
              </a:rPr>
              <a:t>Тобто на етикетці органічної продукції має обов’язково бути розміщений спеціальний логотип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15" y="-150505"/>
            <a:ext cx="5311258" cy="1440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36" y="54632"/>
            <a:ext cx="2532451" cy="1028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866"/>
            <a:ext cx="3429000" cy="778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59787" y="2052724"/>
            <a:ext cx="2588487" cy="1152539"/>
            <a:chOff x="0" y="0"/>
            <a:chExt cx="754711" cy="3360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4711" cy="336039"/>
            </a:xfrm>
            <a:custGeom>
              <a:avLst/>
              <a:gdLst/>
              <a:ahLst/>
              <a:cxnLst/>
              <a:rect l="l" t="t" r="r" b="b"/>
              <a:pathLst>
                <a:path w="754711" h="336039">
                  <a:moveTo>
                    <a:pt x="551511" y="0"/>
                  </a:moveTo>
                  <a:cubicBezTo>
                    <a:pt x="663735" y="0"/>
                    <a:pt x="754711" y="75225"/>
                    <a:pt x="754711" y="168020"/>
                  </a:cubicBezTo>
                  <a:cubicBezTo>
                    <a:pt x="754711" y="260814"/>
                    <a:pt x="663735" y="336039"/>
                    <a:pt x="551511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6AD61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754711" cy="383664"/>
            </a:xfrm>
            <a:prstGeom prst="rect">
              <a:avLst/>
            </a:prstGeom>
          </p:spPr>
          <p:txBody>
            <a:bodyPr lIns="79443" tIns="79443" rIns="79443" bIns="79443" rtlCol="0" anchor="ctr"/>
            <a:lstStyle/>
            <a:p>
              <a:pPr algn="ctr">
                <a:lnSpc>
                  <a:spcPts val="328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17912" y="2684698"/>
            <a:ext cx="1846612" cy="1152539"/>
            <a:chOff x="0" y="0"/>
            <a:chExt cx="538407" cy="3360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8407" cy="336039"/>
            </a:xfrm>
            <a:custGeom>
              <a:avLst/>
              <a:gdLst/>
              <a:ahLst/>
              <a:cxnLst/>
              <a:rect l="l" t="t" r="r" b="b"/>
              <a:pathLst>
                <a:path w="538407" h="336039">
                  <a:moveTo>
                    <a:pt x="335207" y="0"/>
                  </a:moveTo>
                  <a:cubicBezTo>
                    <a:pt x="447431" y="0"/>
                    <a:pt x="538407" y="75225"/>
                    <a:pt x="538407" y="168020"/>
                  </a:cubicBezTo>
                  <a:cubicBezTo>
                    <a:pt x="538407" y="260814"/>
                    <a:pt x="447431" y="336039"/>
                    <a:pt x="335207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4F592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38407" cy="383664"/>
            </a:xfrm>
            <a:prstGeom prst="rect">
              <a:avLst/>
            </a:prstGeom>
          </p:spPr>
          <p:txBody>
            <a:bodyPr lIns="79443" tIns="79443" rIns="79443" bIns="79443" rtlCol="0" anchor="ctr"/>
            <a:lstStyle/>
            <a:p>
              <a:pPr algn="ctr">
                <a:lnSpc>
                  <a:spcPts val="328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35725" y="2052724"/>
            <a:ext cx="3027712" cy="1152539"/>
            <a:chOff x="0" y="0"/>
            <a:chExt cx="882773" cy="33603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C0A9BC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82773" cy="383664"/>
            </a:xfrm>
            <a:prstGeom prst="rect">
              <a:avLst/>
            </a:prstGeom>
          </p:spPr>
          <p:txBody>
            <a:bodyPr lIns="79443" tIns="79443" rIns="79443" bIns="79443" rtlCol="0" anchor="ctr"/>
            <a:lstStyle/>
            <a:p>
              <a:pPr algn="ctr">
                <a:lnSpc>
                  <a:spcPts val="328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132517" y="2598837"/>
            <a:ext cx="2008537" cy="1152539"/>
            <a:chOff x="0" y="0"/>
            <a:chExt cx="585618" cy="33603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85618" cy="336039"/>
            </a:xfrm>
            <a:custGeom>
              <a:avLst/>
              <a:gdLst/>
              <a:ahLst/>
              <a:cxnLst/>
              <a:rect l="l" t="t" r="r" b="b"/>
              <a:pathLst>
                <a:path w="585618" h="336039">
                  <a:moveTo>
                    <a:pt x="382418" y="0"/>
                  </a:moveTo>
                  <a:cubicBezTo>
                    <a:pt x="494642" y="0"/>
                    <a:pt x="585618" y="75225"/>
                    <a:pt x="585618" y="168020"/>
                  </a:cubicBezTo>
                  <a:cubicBezTo>
                    <a:pt x="585618" y="260814"/>
                    <a:pt x="494642" y="336039"/>
                    <a:pt x="382418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6AD6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585618" cy="383664"/>
            </a:xfrm>
            <a:prstGeom prst="rect">
              <a:avLst/>
            </a:prstGeom>
          </p:spPr>
          <p:txBody>
            <a:bodyPr lIns="79443" tIns="79443" rIns="79443" bIns="79443" rtlCol="0" anchor="ctr"/>
            <a:lstStyle/>
            <a:p>
              <a:pPr algn="ctr">
                <a:lnSpc>
                  <a:spcPts val="3284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03311" y="3008209"/>
            <a:ext cx="492633" cy="394107"/>
          </a:xfrm>
          <a:custGeom>
            <a:avLst/>
            <a:gdLst/>
            <a:ahLst/>
            <a:cxnLst/>
            <a:rect l="l" t="t" r="r" b="b"/>
            <a:pathLst>
              <a:path w="492633" h="394107">
                <a:moveTo>
                  <a:pt x="0" y="0"/>
                </a:moveTo>
                <a:lnTo>
                  <a:pt x="492633" y="0"/>
                </a:lnTo>
                <a:lnTo>
                  <a:pt x="492633" y="394107"/>
                </a:lnTo>
                <a:lnTo>
                  <a:pt x="0" y="3941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206069" y="1668073"/>
            <a:ext cx="7375659" cy="6950855"/>
            <a:chOff x="0" y="0"/>
            <a:chExt cx="9834212" cy="926780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9834212" cy="68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8"/>
                </a:lnSpc>
              </a:pPr>
              <a:r>
                <a:rPr lang="en-US" sz="3431">
                  <a:solidFill>
                    <a:srgbClr val="36AD61"/>
                  </a:solidFill>
                  <a:latin typeface="Peace Sans"/>
                </a:rPr>
                <a:t>Для людини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03499"/>
              <a:ext cx="9834212" cy="8464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19"/>
                </a:lnSpc>
              </a:pPr>
              <a:r>
                <a:rPr lang="en-US" sz="2279">
                  <a:solidFill>
                    <a:srgbClr val="3D4440"/>
                  </a:solidFill>
                  <a:latin typeface="Heebo"/>
                </a:rPr>
                <a:t>Органічні продукти не містять ГМО, трансжирів та інших токсичних сполук.</a:t>
              </a:r>
            </a:p>
            <a:p>
              <a:pPr algn="just">
                <a:lnSpc>
                  <a:spcPts val="3419"/>
                </a:lnSpc>
              </a:pPr>
              <a:r>
                <a:rPr lang="en-US" sz="2279">
                  <a:solidFill>
                    <a:srgbClr val="3D4440"/>
                  </a:solidFill>
                  <a:latin typeface="Heebo"/>
                </a:rPr>
                <a:t>Фермери в органічних господарствах не використовують традиційні пестициди та добрива, а тварини ростуть без постійного застосування антибіотиків і без гормонів росту. Як відомо, якщо ці речовини постійно потрапляють до нашого організму, то спричиняють багато хвороб.</a:t>
              </a:r>
            </a:p>
            <a:p>
              <a:pPr algn="just">
                <a:lnSpc>
                  <a:spcPts val="3419"/>
                </a:lnSpc>
              </a:pPr>
              <a:r>
                <a:rPr lang="en-US" sz="2279">
                  <a:solidFill>
                    <a:srgbClr val="3D4440"/>
                  </a:solidFill>
                  <a:latin typeface="Heebo"/>
                </a:rPr>
                <a:t>Також, коли тварини та рослини ростуть природнім шляхом — кількість вітамінів й антиоксидантів у продуктах значно збільшується. Тому органічне виробництво створює не лише безпечні продукти, але й корисні. Ми навіть відчуваємо особливий насичений смак такої їжі.</a:t>
              </a:r>
            </a:p>
            <a:p>
              <a:pPr>
                <a:lnSpc>
                  <a:spcPts val="2969"/>
                </a:lnSpc>
              </a:pPr>
              <a:endParaRPr lang="en-US" sz="2279">
                <a:solidFill>
                  <a:srgbClr val="3D4440"/>
                </a:solidFill>
                <a:latin typeface="Heebo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091854" y="729402"/>
            <a:ext cx="8040664" cy="8828195"/>
            <a:chOff x="0" y="0"/>
            <a:chExt cx="10720885" cy="11770927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9525"/>
              <a:ext cx="10720885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2"/>
                </a:lnSpc>
              </a:pPr>
              <a:r>
                <a:rPr lang="en-US" sz="3418">
                  <a:solidFill>
                    <a:srgbClr val="36AD61"/>
                  </a:solidFill>
                  <a:latin typeface="Peace Sans"/>
                </a:rPr>
                <a:t>Для природи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88581"/>
              <a:ext cx="10720885" cy="10982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5"/>
                </a:lnSpc>
              </a:pPr>
              <a:r>
                <a:rPr lang="en-US" sz="2237">
                  <a:solidFill>
                    <a:srgbClr val="3D4440"/>
                  </a:solidFill>
                  <a:latin typeface="Heebo"/>
                </a:rPr>
                <a:t>Органічне виробництво постійно вдосконалюється, а виробники намагаються зменшити шкідливий вплив свого господарства на природу. Для цього фермери підтримують та відновлюють родючість ґрунтів, дбають про добробут і вільне зростання тварин, не використовують хімічні сполуки, які могли б забруднювати водойми. Завдяки цим старанням — люди, тварини та рослини поблизу ферм живуть у безпеці.</a:t>
              </a:r>
            </a:p>
            <a:p>
              <a:pPr algn="just">
                <a:lnSpc>
                  <a:spcPts val="3355"/>
                </a:lnSpc>
              </a:pPr>
              <a:r>
                <a:rPr lang="en-US" sz="2237">
                  <a:solidFill>
                    <a:srgbClr val="3D4440"/>
                  </a:solidFill>
                  <a:latin typeface="Heebo"/>
                </a:rPr>
                <a:t>Традиційне сільське господарство спричиняє величезні викиди таких парникових газів як оксид азоту, метан та діоксид вуглецю, що посилює кліматичні зміни на планеті. Органічні ж ферми продукують значно менше парникових газів. За даними IFOAM (Міжнародна федерація органічного сільськогосподарського руху), за умови повного переходу на органічне господарювання до 2030 року — можливо компенсувати 20% викидів парникових газів, що спричинені сільським господарством. А це величезний вклад у боротьбу за збереження клімату.</a:t>
              </a:r>
            </a:p>
            <a:p>
              <a:pPr>
                <a:lnSpc>
                  <a:spcPts val="2455"/>
                </a:lnSpc>
              </a:pPr>
              <a:endParaRPr lang="en-US" sz="2237">
                <a:solidFill>
                  <a:srgbClr val="3D4440"/>
                </a:solidFill>
                <a:latin typeface="Heebo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1373295" y="7116405"/>
            <a:ext cx="492633" cy="394107"/>
          </a:xfrm>
          <a:custGeom>
            <a:avLst/>
            <a:gdLst/>
            <a:ahLst/>
            <a:cxnLst/>
            <a:rect l="l" t="t" r="r" b="b"/>
            <a:pathLst>
              <a:path w="492633" h="394107">
                <a:moveTo>
                  <a:pt x="0" y="0"/>
                </a:moveTo>
                <a:lnTo>
                  <a:pt x="492633" y="0"/>
                </a:lnTo>
                <a:lnTo>
                  <a:pt x="492633" y="394107"/>
                </a:lnTo>
                <a:lnTo>
                  <a:pt x="0" y="3941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7380882" y="2978053"/>
            <a:ext cx="492633" cy="394107"/>
          </a:xfrm>
          <a:custGeom>
            <a:avLst/>
            <a:gdLst/>
            <a:ahLst/>
            <a:cxnLst/>
            <a:rect l="l" t="t" r="r" b="b"/>
            <a:pathLst>
              <a:path w="492633" h="394107">
                <a:moveTo>
                  <a:pt x="0" y="0"/>
                </a:moveTo>
                <a:lnTo>
                  <a:pt x="492633" y="0"/>
                </a:lnTo>
                <a:lnTo>
                  <a:pt x="492633" y="394106"/>
                </a:lnTo>
                <a:lnTo>
                  <a:pt x="0" y="394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456242" y="7086249"/>
            <a:ext cx="492633" cy="394107"/>
          </a:xfrm>
          <a:custGeom>
            <a:avLst/>
            <a:gdLst/>
            <a:ahLst/>
            <a:cxnLst/>
            <a:rect l="l" t="t" r="r" b="b"/>
            <a:pathLst>
              <a:path w="492633" h="394107">
                <a:moveTo>
                  <a:pt x="0" y="0"/>
                </a:moveTo>
                <a:lnTo>
                  <a:pt x="492633" y="0"/>
                </a:lnTo>
                <a:lnTo>
                  <a:pt x="492633" y="394106"/>
                </a:lnTo>
                <a:lnTo>
                  <a:pt x="0" y="3941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15" y="-150505"/>
            <a:ext cx="5311258" cy="14406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36" y="54632"/>
            <a:ext cx="2532451" cy="10281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866"/>
            <a:ext cx="3429000" cy="7782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096078" y="2611799"/>
            <a:ext cx="9366423" cy="4671504"/>
          </a:xfrm>
          <a:custGeom>
            <a:avLst/>
            <a:gdLst/>
            <a:ahLst/>
            <a:cxnLst/>
            <a:rect l="l" t="t" r="r" b="b"/>
            <a:pathLst>
              <a:path w="9366423" h="4671504">
                <a:moveTo>
                  <a:pt x="0" y="0"/>
                </a:moveTo>
                <a:lnTo>
                  <a:pt x="9366423" y="0"/>
                </a:lnTo>
                <a:lnTo>
                  <a:pt x="9366423" y="4671503"/>
                </a:lnTo>
                <a:lnTo>
                  <a:pt x="0" y="46715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559787" y="2052724"/>
            <a:ext cx="2588487" cy="1152539"/>
            <a:chOff x="0" y="0"/>
            <a:chExt cx="754711" cy="3360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54711" cy="336039"/>
            </a:xfrm>
            <a:custGeom>
              <a:avLst/>
              <a:gdLst/>
              <a:ahLst/>
              <a:cxnLst/>
              <a:rect l="l" t="t" r="r" b="b"/>
              <a:pathLst>
                <a:path w="754711" h="336039">
                  <a:moveTo>
                    <a:pt x="551511" y="0"/>
                  </a:moveTo>
                  <a:cubicBezTo>
                    <a:pt x="663735" y="0"/>
                    <a:pt x="754711" y="75225"/>
                    <a:pt x="754711" y="168020"/>
                  </a:cubicBezTo>
                  <a:cubicBezTo>
                    <a:pt x="754711" y="260814"/>
                    <a:pt x="663735" y="336039"/>
                    <a:pt x="551511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6AD61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754711" cy="383664"/>
            </a:xfrm>
            <a:prstGeom prst="rect">
              <a:avLst/>
            </a:prstGeom>
          </p:spPr>
          <p:txBody>
            <a:bodyPr lIns="79443" tIns="79443" rIns="79443" bIns="79443" rtlCol="0" anchor="ctr"/>
            <a:lstStyle/>
            <a:p>
              <a:pPr algn="ctr">
                <a:lnSpc>
                  <a:spcPts val="328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817912" y="2684698"/>
            <a:ext cx="1846612" cy="1152539"/>
            <a:chOff x="0" y="0"/>
            <a:chExt cx="538407" cy="3360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8407" cy="336039"/>
            </a:xfrm>
            <a:custGeom>
              <a:avLst/>
              <a:gdLst/>
              <a:ahLst/>
              <a:cxnLst/>
              <a:rect l="l" t="t" r="r" b="b"/>
              <a:pathLst>
                <a:path w="538407" h="336039">
                  <a:moveTo>
                    <a:pt x="335207" y="0"/>
                  </a:moveTo>
                  <a:cubicBezTo>
                    <a:pt x="447431" y="0"/>
                    <a:pt x="538407" y="75225"/>
                    <a:pt x="538407" y="168020"/>
                  </a:cubicBezTo>
                  <a:cubicBezTo>
                    <a:pt x="538407" y="260814"/>
                    <a:pt x="447431" y="336039"/>
                    <a:pt x="335207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4F592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538407" cy="383664"/>
            </a:xfrm>
            <a:prstGeom prst="rect">
              <a:avLst/>
            </a:prstGeom>
          </p:spPr>
          <p:txBody>
            <a:bodyPr lIns="79443" tIns="79443" rIns="79443" bIns="79443" rtlCol="0" anchor="ctr"/>
            <a:lstStyle/>
            <a:p>
              <a:pPr algn="ctr">
                <a:lnSpc>
                  <a:spcPts val="3284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03311" y="3008209"/>
            <a:ext cx="492633" cy="394107"/>
          </a:xfrm>
          <a:custGeom>
            <a:avLst/>
            <a:gdLst/>
            <a:ahLst/>
            <a:cxnLst/>
            <a:rect l="l" t="t" r="r" b="b"/>
            <a:pathLst>
              <a:path w="492633" h="394107">
                <a:moveTo>
                  <a:pt x="0" y="0"/>
                </a:moveTo>
                <a:lnTo>
                  <a:pt x="492633" y="0"/>
                </a:lnTo>
                <a:lnTo>
                  <a:pt x="492633" y="394107"/>
                </a:lnTo>
                <a:lnTo>
                  <a:pt x="0" y="394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206069" y="1453760"/>
            <a:ext cx="7375659" cy="7379480"/>
            <a:chOff x="0" y="0"/>
            <a:chExt cx="9834212" cy="983930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9834212" cy="68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8"/>
                </a:lnSpc>
              </a:pPr>
              <a:r>
                <a:rPr lang="en-US" sz="3431">
                  <a:solidFill>
                    <a:srgbClr val="36AD61"/>
                  </a:solidFill>
                  <a:latin typeface="Peace Sans"/>
                </a:rPr>
                <a:t>Для виробників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03499"/>
              <a:ext cx="9834212" cy="9035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19"/>
                </a:lnSpc>
              </a:pPr>
              <a:r>
                <a:rPr lang="en-US" sz="2279">
                  <a:solidFill>
                    <a:srgbClr val="3D4440"/>
                  </a:solidFill>
                  <a:latin typeface="Heebo"/>
                </a:rPr>
                <a:t>У західному світі прибутки від органічних господарств невпинно зростають. Ціни на органічну продукцію вищі, ніж на звичайну, а споживачі готові платити більше за якість та натуральність. І це лише початок. Наразі не всі українці знають про переваги органічних продуктів, але зі зростанням обізнаності — буде зростати попит.</a:t>
              </a:r>
            </a:p>
            <a:p>
              <a:pPr algn="just">
                <a:lnSpc>
                  <a:spcPts val="3419"/>
                </a:lnSpc>
              </a:pPr>
              <a:r>
                <a:rPr lang="en-US" sz="2279">
                  <a:solidFill>
                    <a:srgbClr val="3D4440"/>
                  </a:solidFill>
                  <a:latin typeface="Heebo"/>
                </a:rPr>
                <a:t>Створення економічних переваг для фермерів є важливою частиною програм розвитку органічного господарства в Європі та Україні. Європейські програми планують втілити в життя ідею “органіка на столі у кожного” до 2030 року, й фінансуються відповідно.</a:t>
              </a:r>
            </a:p>
            <a:p>
              <a:pPr algn="just">
                <a:lnSpc>
                  <a:spcPts val="3419"/>
                </a:lnSpc>
              </a:pPr>
              <a:endParaRPr lang="en-US" sz="2279">
                <a:solidFill>
                  <a:srgbClr val="3D4440"/>
                </a:solidFill>
                <a:latin typeface="Heebo"/>
              </a:endParaRPr>
            </a:p>
            <a:p>
              <a:pPr>
                <a:lnSpc>
                  <a:spcPts val="2969"/>
                </a:lnSpc>
              </a:pPr>
              <a:endParaRPr lang="en-US" sz="2279">
                <a:solidFill>
                  <a:srgbClr val="3D4440"/>
                </a:solidFill>
                <a:latin typeface="Heebo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0199330" y="1453760"/>
            <a:ext cx="7036395" cy="1695867"/>
          </a:xfrm>
          <a:custGeom>
            <a:avLst/>
            <a:gdLst/>
            <a:ahLst/>
            <a:cxnLst/>
            <a:rect l="l" t="t" r="r" b="b"/>
            <a:pathLst>
              <a:path w="7036395" h="1695867">
                <a:moveTo>
                  <a:pt x="0" y="0"/>
                </a:moveTo>
                <a:lnTo>
                  <a:pt x="7036395" y="0"/>
                </a:lnTo>
                <a:lnTo>
                  <a:pt x="7036395" y="1695867"/>
                </a:lnTo>
                <a:lnTo>
                  <a:pt x="0" y="16958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903" b="-990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73295" y="7116405"/>
            <a:ext cx="492633" cy="394107"/>
          </a:xfrm>
          <a:custGeom>
            <a:avLst/>
            <a:gdLst/>
            <a:ahLst/>
            <a:cxnLst/>
            <a:rect l="l" t="t" r="r" b="b"/>
            <a:pathLst>
              <a:path w="492633" h="394107">
                <a:moveTo>
                  <a:pt x="0" y="0"/>
                </a:moveTo>
                <a:lnTo>
                  <a:pt x="492633" y="0"/>
                </a:lnTo>
                <a:lnTo>
                  <a:pt x="492633" y="394107"/>
                </a:lnTo>
                <a:lnTo>
                  <a:pt x="0" y="394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380882" y="2978053"/>
            <a:ext cx="492633" cy="394107"/>
          </a:xfrm>
          <a:custGeom>
            <a:avLst/>
            <a:gdLst/>
            <a:ahLst/>
            <a:cxnLst/>
            <a:rect l="l" t="t" r="r" b="b"/>
            <a:pathLst>
              <a:path w="492633" h="394107">
                <a:moveTo>
                  <a:pt x="0" y="0"/>
                </a:moveTo>
                <a:lnTo>
                  <a:pt x="492633" y="0"/>
                </a:lnTo>
                <a:lnTo>
                  <a:pt x="492633" y="394106"/>
                </a:lnTo>
                <a:lnTo>
                  <a:pt x="0" y="3941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456242" y="7086249"/>
            <a:ext cx="492633" cy="394107"/>
          </a:xfrm>
          <a:custGeom>
            <a:avLst/>
            <a:gdLst/>
            <a:ahLst/>
            <a:cxnLst/>
            <a:rect l="l" t="t" r="r" b="b"/>
            <a:pathLst>
              <a:path w="492633" h="394107">
                <a:moveTo>
                  <a:pt x="0" y="0"/>
                </a:moveTo>
                <a:lnTo>
                  <a:pt x="492633" y="0"/>
                </a:lnTo>
                <a:lnTo>
                  <a:pt x="492633" y="394106"/>
                </a:lnTo>
                <a:lnTo>
                  <a:pt x="0" y="3941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992057" y="-433189"/>
            <a:ext cx="4295943" cy="4114800"/>
          </a:xfrm>
          <a:custGeom>
            <a:avLst/>
            <a:gdLst/>
            <a:ahLst/>
            <a:cxnLst/>
            <a:rect l="l" t="t" r="r" b="b"/>
            <a:pathLst>
              <a:path w="4295943" h="4114800">
                <a:moveTo>
                  <a:pt x="0" y="0"/>
                </a:moveTo>
                <a:lnTo>
                  <a:pt x="4295943" y="0"/>
                </a:lnTo>
                <a:lnTo>
                  <a:pt x="42959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762703" y="-75735"/>
            <a:ext cx="7315200" cy="3478050"/>
          </a:xfrm>
          <a:custGeom>
            <a:avLst/>
            <a:gdLst/>
            <a:ahLst/>
            <a:cxnLst/>
            <a:rect l="l" t="t" r="r" b="b"/>
            <a:pathLst>
              <a:path w="7315200" h="3478050">
                <a:moveTo>
                  <a:pt x="0" y="0"/>
                </a:moveTo>
                <a:lnTo>
                  <a:pt x="7315200" y="0"/>
                </a:lnTo>
                <a:lnTo>
                  <a:pt x="7315200" y="3478051"/>
                </a:lnTo>
                <a:lnTo>
                  <a:pt x="0" y="3478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9586535" y="3380156"/>
            <a:ext cx="8040664" cy="3640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5"/>
              </a:lnSpc>
            </a:pPr>
            <a:r>
              <a:rPr lang="en-US" sz="2237">
                <a:solidFill>
                  <a:srgbClr val="3D4440"/>
                </a:solidFill>
                <a:latin typeface="Heebo"/>
              </a:rPr>
              <a:t>В руках кожного з нас є потужна зброя — наш вибір. За нього змагаються корпорації, а маркетингові агенції світу створюють найсучаснішу рекламу, щоб завоювати нашу прихильність.</a:t>
            </a:r>
          </a:p>
          <a:p>
            <a:pPr algn="just">
              <a:lnSpc>
                <a:spcPts val="3355"/>
              </a:lnSpc>
            </a:pPr>
            <a:r>
              <a:rPr lang="en-US" sz="2237">
                <a:solidFill>
                  <a:srgbClr val="3D4440"/>
                </a:solidFill>
                <a:latin typeface="Heebo"/>
              </a:rPr>
              <a:t>Обираючи органічне, ми не лише захищаємо своє здоров’я, але й закликаємо весь світ піклуватися про планету.</a:t>
            </a:r>
          </a:p>
          <a:p>
            <a:pPr algn="just">
              <a:lnSpc>
                <a:spcPts val="3355"/>
              </a:lnSpc>
            </a:pPr>
            <a:endParaRPr lang="en-US" sz="2237">
              <a:solidFill>
                <a:srgbClr val="3D4440"/>
              </a:solidFill>
              <a:latin typeface="Heebo"/>
            </a:endParaRPr>
          </a:p>
          <a:p>
            <a:pPr>
              <a:lnSpc>
                <a:spcPts val="2455"/>
              </a:lnSpc>
            </a:pPr>
            <a:endParaRPr lang="en-US" sz="2237">
              <a:solidFill>
                <a:srgbClr val="3D4440"/>
              </a:solidFill>
              <a:latin typeface="Heeb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697195" y="2065573"/>
            <a:ext cx="8040664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2"/>
              </a:lnSpc>
            </a:pPr>
            <a:r>
              <a:rPr lang="en-US" sz="4118">
                <a:solidFill>
                  <a:srgbClr val="36AD61"/>
                </a:solidFill>
                <a:latin typeface="Pacifico"/>
              </a:rPr>
              <a:t>З думками про майбутнє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15" y="-150505"/>
            <a:ext cx="5311258" cy="14406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36" y="54632"/>
            <a:ext cx="2532451" cy="102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866"/>
            <a:ext cx="3429000" cy="7782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9072" y="2520194"/>
            <a:ext cx="2397244" cy="23972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A9B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01124" y="2520194"/>
            <a:ext cx="2397244" cy="239724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A9B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414970" y="2497373"/>
            <a:ext cx="2397244" cy="239724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A9B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326688" y="2497373"/>
            <a:ext cx="2397244" cy="239724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A9B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2700000">
            <a:off x="14918261" y="872827"/>
            <a:ext cx="4194716" cy="1596774"/>
            <a:chOff x="0" y="0"/>
            <a:chExt cx="882773" cy="33603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6AD61"/>
              </a:solidFill>
              <a:prstDash val="dash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82773" cy="374139"/>
            </a:xfrm>
            <a:prstGeom prst="rect">
              <a:avLst/>
            </a:prstGeom>
          </p:spPr>
          <p:txBody>
            <a:bodyPr lIns="64644" tIns="64644" rIns="64644" bIns="64644" rtlCol="0" anchor="ctr"/>
            <a:lstStyle/>
            <a:p>
              <a:pPr algn="ctr">
                <a:lnSpc>
                  <a:spcPts val="2672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2700000">
            <a:off x="15405623" y="-678626"/>
            <a:ext cx="4194716" cy="1596774"/>
            <a:chOff x="0" y="0"/>
            <a:chExt cx="882773" cy="33603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4F592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82773" cy="374139"/>
            </a:xfrm>
            <a:prstGeom prst="rect">
              <a:avLst/>
            </a:prstGeom>
          </p:spPr>
          <p:txBody>
            <a:bodyPr lIns="64644" tIns="64644" rIns="64644" bIns="64644" rtlCol="0" anchor="ctr"/>
            <a:lstStyle/>
            <a:p>
              <a:pPr algn="ctr">
                <a:lnSpc>
                  <a:spcPts val="2672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2700000">
            <a:off x="-1239808" y="7563628"/>
            <a:ext cx="5133443" cy="1954113"/>
            <a:chOff x="0" y="0"/>
            <a:chExt cx="882773" cy="33603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6AD61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82773" cy="383664"/>
            </a:xfrm>
            <a:prstGeom prst="rect">
              <a:avLst/>
            </a:prstGeom>
          </p:spPr>
          <p:txBody>
            <a:bodyPr lIns="79110" tIns="79110" rIns="79110" bIns="79110" rtlCol="0" anchor="ctr"/>
            <a:lstStyle/>
            <a:p>
              <a:pPr algn="ctr">
                <a:lnSpc>
                  <a:spcPts val="327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2700000">
            <a:off x="-1836235" y="9462277"/>
            <a:ext cx="5133443" cy="1954113"/>
            <a:chOff x="0" y="0"/>
            <a:chExt cx="882773" cy="33603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DDBAA"/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882773" cy="383664"/>
            </a:xfrm>
            <a:prstGeom prst="rect">
              <a:avLst/>
            </a:prstGeom>
          </p:spPr>
          <p:txBody>
            <a:bodyPr lIns="79110" tIns="79110" rIns="79110" bIns="79110" rtlCol="0" anchor="ctr"/>
            <a:lstStyle/>
            <a:p>
              <a:pPr algn="ctr">
                <a:lnSpc>
                  <a:spcPts val="327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842556" y="6131814"/>
            <a:ext cx="2397244" cy="239724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A9BC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398367" y="6089975"/>
            <a:ext cx="2397244" cy="239724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A9BC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957661" y="6034855"/>
            <a:ext cx="2397244" cy="2397244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A9BC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516955" y="6089975"/>
            <a:ext cx="2397244" cy="2397244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A9BC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1311952" y="2860223"/>
            <a:ext cx="2669996" cy="2219592"/>
          </a:xfrm>
          <a:custGeom>
            <a:avLst/>
            <a:gdLst/>
            <a:ahLst/>
            <a:cxnLst/>
            <a:rect l="l" t="t" r="r" b="b"/>
            <a:pathLst>
              <a:path w="2669996" h="2219592">
                <a:moveTo>
                  <a:pt x="0" y="0"/>
                </a:moveTo>
                <a:lnTo>
                  <a:pt x="2669997" y="0"/>
                </a:lnTo>
                <a:lnTo>
                  <a:pt x="2669997" y="2219592"/>
                </a:lnTo>
                <a:lnTo>
                  <a:pt x="0" y="2219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498166" y="1189892"/>
            <a:ext cx="14957213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49"/>
              </a:lnSpc>
            </a:pPr>
            <a:r>
              <a:rPr lang="en-US" sz="7499" spc="-74" dirty="0">
                <a:solidFill>
                  <a:srgbClr val="36AD61"/>
                </a:solidFill>
                <a:latin typeface="Heebo Heavy"/>
              </a:rPr>
              <a:t>СЕРТИФІКОВАНА ДІЯЛЬНІСТЬ: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47357" y="5032190"/>
            <a:ext cx="4487630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3D4440"/>
                </a:solidFill>
                <a:latin typeface="Heebo"/>
              </a:rPr>
              <a:t>Первинне виробництво (включаючи збирання)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756743" y="5271268"/>
            <a:ext cx="3048400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3D4440"/>
                </a:solidFill>
                <a:latin typeface="Heebo"/>
              </a:rPr>
              <a:t>Підготовка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089392" y="5271268"/>
            <a:ext cx="3048400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3D4440"/>
                </a:solidFill>
                <a:latin typeface="Heebo"/>
              </a:rPr>
              <a:t>Обробка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874099" y="5129149"/>
            <a:ext cx="7413901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3D4440"/>
                </a:solidFill>
                <a:latin typeface="Heebo"/>
              </a:rPr>
              <a:t>Змішування та пов’язані з цим процедури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677473" y="8769985"/>
            <a:ext cx="3048400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3D4440"/>
                </a:solidFill>
                <a:latin typeface="Heebo"/>
              </a:rPr>
              <a:t>Наповнення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144662" y="8769985"/>
            <a:ext cx="3048400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3D4440"/>
                </a:solidFill>
                <a:latin typeface="Heebo"/>
              </a:rPr>
              <a:t>Пакування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592725" y="8736899"/>
            <a:ext cx="3048400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3D4440"/>
                </a:solidFill>
                <a:latin typeface="Heebo"/>
              </a:rPr>
              <a:t>Переробка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308262" y="8736899"/>
            <a:ext cx="3048400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3D4440"/>
                </a:solidFill>
                <a:latin typeface="Heebo"/>
              </a:rPr>
              <a:t>Відновлення</a:t>
            </a:r>
          </a:p>
        </p:txBody>
      </p:sp>
      <p:sp>
        <p:nvSpPr>
          <p:cNvPr id="48" name="Freeform 48"/>
          <p:cNvSpPr/>
          <p:nvPr/>
        </p:nvSpPr>
        <p:spPr>
          <a:xfrm>
            <a:off x="4280557" y="6564932"/>
            <a:ext cx="2669996" cy="2219592"/>
          </a:xfrm>
          <a:custGeom>
            <a:avLst/>
            <a:gdLst/>
            <a:ahLst/>
            <a:cxnLst/>
            <a:rect l="l" t="t" r="r" b="b"/>
            <a:pathLst>
              <a:path w="2669996" h="2219592">
                <a:moveTo>
                  <a:pt x="0" y="0"/>
                </a:moveTo>
                <a:lnTo>
                  <a:pt x="2669996" y="0"/>
                </a:lnTo>
                <a:lnTo>
                  <a:pt x="2669996" y="2219592"/>
                </a:lnTo>
                <a:lnTo>
                  <a:pt x="0" y="2219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7945378" y="6564932"/>
            <a:ext cx="2669996" cy="2219592"/>
          </a:xfrm>
          <a:custGeom>
            <a:avLst/>
            <a:gdLst/>
            <a:ahLst/>
            <a:cxnLst/>
            <a:rect l="l" t="t" r="r" b="b"/>
            <a:pathLst>
              <a:path w="2669996" h="2219592">
                <a:moveTo>
                  <a:pt x="0" y="0"/>
                </a:moveTo>
                <a:lnTo>
                  <a:pt x="2669996" y="0"/>
                </a:lnTo>
                <a:lnTo>
                  <a:pt x="2669996" y="2219592"/>
                </a:lnTo>
                <a:lnTo>
                  <a:pt x="0" y="2219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11431396" y="6564932"/>
            <a:ext cx="2669996" cy="2219592"/>
          </a:xfrm>
          <a:custGeom>
            <a:avLst/>
            <a:gdLst/>
            <a:ahLst/>
            <a:cxnLst/>
            <a:rect l="l" t="t" r="r" b="b"/>
            <a:pathLst>
              <a:path w="2669996" h="2219592">
                <a:moveTo>
                  <a:pt x="0" y="0"/>
                </a:moveTo>
                <a:lnTo>
                  <a:pt x="2669997" y="0"/>
                </a:lnTo>
                <a:lnTo>
                  <a:pt x="2669997" y="2219592"/>
                </a:lnTo>
                <a:lnTo>
                  <a:pt x="0" y="2219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1" name="Freeform 51"/>
          <p:cNvSpPr/>
          <p:nvPr/>
        </p:nvSpPr>
        <p:spPr>
          <a:xfrm>
            <a:off x="14968018" y="6564932"/>
            <a:ext cx="2669996" cy="2219592"/>
          </a:xfrm>
          <a:custGeom>
            <a:avLst/>
            <a:gdLst/>
            <a:ahLst/>
            <a:cxnLst/>
            <a:rect l="l" t="t" r="r" b="b"/>
            <a:pathLst>
              <a:path w="2669996" h="2219592">
                <a:moveTo>
                  <a:pt x="0" y="0"/>
                </a:moveTo>
                <a:lnTo>
                  <a:pt x="2669996" y="0"/>
                </a:lnTo>
                <a:lnTo>
                  <a:pt x="2669996" y="2219592"/>
                </a:lnTo>
                <a:lnTo>
                  <a:pt x="0" y="2219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8858064" y="2923908"/>
            <a:ext cx="2669996" cy="2219592"/>
          </a:xfrm>
          <a:custGeom>
            <a:avLst/>
            <a:gdLst/>
            <a:ahLst/>
            <a:cxnLst/>
            <a:rect l="l" t="t" r="r" b="b"/>
            <a:pathLst>
              <a:path w="2669996" h="2219592">
                <a:moveTo>
                  <a:pt x="0" y="0"/>
                </a:moveTo>
                <a:lnTo>
                  <a:pt x="2669996" y="0"/>
                </a:lnTo>
                <a:lnTo>
                  <a:pt x="2669996" y="2219592"/>
                </a:lnTo>
                <a:lnTo>
                  <a:pt x="0" y="2219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2785383" y="2923908"/>
            <a:ext cx="2669996" cy="2219592"/>
          </a:xfrm>
          <a:custGeom>
            <a:avLst/>
            <a:gdLst/>
            <a:ahLst/>
            <a:cxnLst/>
            <a:rect l="l" t="t" r="r" b="b"/>
            <a:pathLst>
              <a:path w="2669996" h="2219592">
                <a:moveTo>
                  <a:pt x="0" y="0"/>
                </a:moveTo>
                <a:lnTo>
                  <a:pt x="2669997" y="0"/>
                </a:lnTo>
                <a:lnTo>
                  <a:pt x="2669997" y="2219592"/>
                </a:lnTo>
                <a:lnTo>
                  <a:pt x="0" y="2219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5461528" y="2923908"/>
            <a:ext cx="2669996" cy="2219592"/>
          </a:xfrm>
          <a:custGeom>
            <a:avLst/>
            <a:gdLst/>
            <a:ahLst/>
            <a:cxnLst/>
            <a:rect l="l" t="t" r="r" b="b"/>
            <a:pathLst>
              <a:path w="2669996" h="2219592">
                <a:moveTo>
                  <a:pt x="0" y="0"/>
                </a:moveTo>
                <a:lnTo>
                  <a:pt x="2669996" y="0"/>
                </a:lnTo>
                <a:lnTo>
                  <a:pt x="2669996" y="2219592"/>
                </a:lnTo>
                <a:lnTo>
                  <a:pt x="0" y="2219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15" y="-150505"/>
            <a:ext cx="5311258" cy="144067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36" y="54632"/>
            <a:ext cx="2532451" cy="102817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866"/>
            <a:ext cx="3429000" cy="7782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78451" y="2940870"/>
            <a:ext cx="9622451" cy="503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84"/>
              </a:lnSpc>
            </a:pPr>
            <a:r>
              <a:rPr lang="en-US" sz="3142">
                <a:solidFill>
                  <a:srgbClr val="36AD61"/>
                </a:solidFill>
                <a:latin typeface="Heebo Medium"/>
              </a:rPr>
              <a:t>ОРГАНІЧНЕ РОСЛИННИЦТВО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478451" y="3569896"/>
            <a:ext cx="9622451" cy="43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43"/>
              </a:lnSpc>
            </a:pPr>
            <a:r>
              <a:rPr lang="en-US" sz="2531">
                <a:solidFill>
                  <a:srgbClr val="3D4440"/>
                </a:solidFill>
                <a:latin typeface="Heebo"/>
              </a:rPr>
              <a:t>(у тому числі насінництво та розсадництво)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478451" y="4472382"/>
            <a:ext cx="9622451" cy="503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84"/>
              </a:lnSpc>
            </a:pPr>
            <a:r>
              <a:rPr lang="en-US" sz="3142">
                <a:solidFill>
                  <a:srgbClr val="36AD61"/>
                </a:solidFill>
                <a:latin typeface="Heebo Medium"/>
              </a:rPr>
              <a:t>ОРГАНІЧНЕ ТВАРИННИЦТВО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478451" y="6003893"/>
            <a:ext cx="9622451" cy="503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84"/>
              </a:lnSpc>
            </a:pPr>
            <a:r>
              <a:rPr lang="en-US" sz="3142">
                <a:solidFill>
                  <a:srgbClr val="36AD61"/>
                </a:solidFill>
                <a:latin typeface="Heebo"/>
              </a:rPr>
              <a:t>ОРГАНІЧНЕ ГРИБІВНИЦТВО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478451" y="5101408"/>
            <a:ext cx="9622451" cy="43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43"/>
              </a:lnSpc>
            </a:pPr>
            <a:r>
              <a:rPr lang="en-US" sz="2531">
                <a:solidFill>
                  <a:srgbClr val="3D4440"/>
                </a:solidFill>
                <a:latin typeface="Heebo"/>
              </a:rPr>
              <a:t>(у тому числі птахівництво, бджільництво)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478451" y="6632919"/>
            <a:ext cx="9622451" cy="43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43"/>
              </a:lnSpc>
            </a:pPr>
            <a:r>
              <a:rPr lang="en-US" sz="2531">
                <a:solidFill>
                  <a:srgbClr val="3D4440"/>
                </a:solidFill>
                <a:latin typeface="Heebo"/>
              </a:rPr>
              <a:t>(у тому числі вирощування органічних дріжджів)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2646" y="1076325"/>
            <a:ext cx="13369335" cy="74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20"/>
              </a:lnSpc>
            </a:pPr>
            <a:r>
              <a:rPr lang="en-US" sz="5200" spc="-52">
                <a:solidFill>
                  <a:srgbClr val="36AD61"/>
                </a:solidFill>
                <a:latin typeface="Heebo Heavy"/>
              </a:rPr>
              <a:t>ГАЛУЗІ ОРГАНІЧНОГО ВИРОБНИЦТВА :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5783225" y="-1944168"/>
            <a:ext cx="3735921" cy="4603418"/>
            <a:chOff x="0" y="0"/>
            <a:chExt cx="4981228" cy="6137890"/>
          </a:xfrm>
        </p:grpSpPr>
        <p:grpSp>
          <p:nvGrpSpPr>
            <p:cNvPr id="10" name="Group 10"/>
            <p:cNvGrpSpPr/>
            <p:nvPr/>
          </p:nvGrpSpPr>
          <p:grpSpPr>
            <a:xfrm rot="-2700000">
              <a:off x="-54086" y="3044313"/>
              <a:ext cx="4559639" cy="1735687"/>
              <a:chOff x="0" y="0"/>
              <a:chExt cx="882773" cy="33603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DFFF8"/>
              </a:solidFill>
              <a:ln w="19050" cap="sq">
                <a:solidFill>
                  <a:srgbClr val="36AD61"/>
                </a:solidFill>
                <a:prstDash val="lgDash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882773" cy="364614"/>
              </a:xfrm>
              <a:prstGeom prst="rect">
                <a:avLst/>
              </a:prstGeom>
            </p:spPr>
            <p:txBody>
              <a:bodyPr lIns="52701" tIns="52701" rIns="52701" bIns="52701" rtlCol="0" anchor="ctr"/>
              <a:lstStyle/>
              <a:p>
                <a:pPr algn="ctr">
                  <a:lnSpc>
                    <a:spcPts val="2178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475675" y="1357890"/>
              <a:ext cx="4559639" cy="1735687"/>
              <a:chOff x="0" y="0"/>
              <a:chExt cx="882773" cy="33603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0A9BC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882773" cy="364614"/>
              </a:xfrm>
              <a:prstGeom prst="rect">
                <a:avLst/>
              </a:prstGeom>
            </p:spPr>
            <p:txBody>
              <a:bodyPr lIns="52701" tIns="52701" rIns="52701" bIns="52701" rtlCol="0" anchor="ctr"/>
              <a:lstStyle/>
              <a:p>
                <a:pPr algn="ctr">
                  <a:lnSpc>
                    <a:spcPts val="2178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-1117955" y="6460168"/>
            <a:ext cx="5004204" cy="6757778"/>
            <a:chOff x="0" y="0"/>
            <a:chExt cx="6672272" cy="9010370"/>
          </a:xfrm>
        </p:grpSpPr>
        <p:grpSp>
          <p:nvGrpSpPr>
            <p:cNvPr id="17" name="Group 17"/>
            <p:cNvGrpSpPr/>
            <p:nvPr/>
          </p:nvGrpSpPr>
          <p:grpSpPr>
            <a:xfrm rot="-2700000">
              <a:off x="-81069" y="2035332"/>
              <a:ext cx="6834410" cy="2601609"/>
              <a:chOff x="0" y="0"/>
              <a:chExt cx="882773" cy="33603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36AD61"/>
                </a:solidFill>
                <a:prstDash val="lgDash"/>
                <a:miter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882773" cy="383664"/>
              </a:xfrm>
              <a:prstGeom prst="rect">
                <a:avLst/>
              </a:prstGeom>
            </p:spPr>
            <p:txBody>
              <a:bodyPr lIns="119293" tIns="119293" rIns="119293" bIns="119293" rtlCol="0" anchor="ctr"/>
              <a:lstStyle/>
              <a:p>
                <a:pPr algn="ctr">
                  <a:lnSpc>
                    <a:spcPts val="3265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-2700000">
              <a:off x="-81069" y="4373430"/>
              <a:ext cx="6834410" cy="2601609"/>
              <a:chOff x="0" y="0"/>
              <a:chExt cx="882773" cy="33603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82773" cy="336039"/>
              </a:xfrm>
              <a:custGeom>
                <a:avLst/>
                <a:gdLst/>
                <a:ahLst/>
                <a:cxnLst/>
                <a:rect l="l" t="t" r="r" b="b"/>
                <a:pathLst>
                  <a:path w="882773" h="336039">
                    <a:moveTo>
                      <a:pt x="679573" y="0"/>
                    </a:moveTo>
                    <a:cubicBezTo>
                      <a:pt x="791798" y="0"/>
                      <a:pt x="882773" y="75225"/>
                      <a:pt x="882773" y="168020"/>
                    </a:cubicBezTo>
                    <a:cubicBezTo>
                      <a:pt x="882773" y="260814"/>
                      <a:pt x="791798" y="336039"/>
                      <a:pt x="679573" y="336039"/>
                    </a:cubicBezTo>
                    <a:lnTo>
                      <a:pt x="203200" y="336039"/>
                    </a:lnTo>
                    <a:cubicBezTo>
                      <a:pt x="90976" y="336039"/>
                      <a:pt x="0" y="260814"/>
                      <a:pt x="0" y="168020"/>
                    </a:cubicBezTo>
                    <a:cubicBezTo>
                      <a:pt x="0" y="7522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D4F59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882773" cy="383664"/>
              </a:xfrm>
              <a:prstGeom prst="rect">
                <a:avLst/>
              </a:prstGeom>
            </p:spPr>
            <p:txBody>
              <a:bodyPr lIns="119293" tIns="119293" rIns="119293" bIns="119293" rtlCol="0" anchor="ctr"/>
              <a:lstStyle/>
              <a:p>
                <a:pPr algn="ctr">
                  <a:lnSpc>
                    <a:spcPts val="3265"/>
                  </a:lnSpc>
                </a:pPr>
                <a:endParaRPr/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8731579" y="2969445"/>
            <a:ext cx="9093761" cy="5006118"/>
            <a:chOff x="0" y="0"/>
            <a:chExt cx="12125014" cy="6674824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28575"/>
              <a:ext cx="12125014" cy="646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90"/>
                </a:lnSpc>
              </a:pPr>
              <a:r>
                <a:rPr lang="en-US" sz="3069">
                  <a:solidFill>
                    <a:srgbClr val="36AD61"/>
                  </a:solidFill>
                  <a:latin typeface="Heebo Medium"/>
                </a:rPr>
                <a:t>ОРГАНІЧНА АКВАКУЛЬТУРА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966263"/>
              <a:ext cx="12125014" cy="1316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90"/>
                </a:lnSpc>
              </a:pPr>
              <a:r>
                <a:rPr lang="en-US" sz="3069">
                  <a:solidFill>
                    <a:srgbClr val="36AD61"/>
                  </a:solidFill>
                  <a:latin typeface="Heebo Medium"/>
                </a:rPr>
                <a:t>ВИРОБНИЦТВО ОРГАНІЧНИХ МОРСЬКИХ ВОДОРОСТЕЙ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4631108"/>
              <a:ext cx="12125014" cy="1316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90"/>
                </a:lnSpc>
              </a:pPr>
              <a:r>
                <a:rPr lang="en-US" sz="3069">
                  <a:solidFill>
                    <a:srgbClr val="36AD61"/>
                  </a:solidFill>
                  <a:latin typeface="Heebo"/>
                </a:rPr>
                <a:t>ВИРОБНИЦТВО ОРГАНІЧНИХ ХАРЧОВИХ ПРОДУКТІВ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6126205"/>
              <a:ext cx="12125014" cy="548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61"/>
                </a:lnSpc>
              </a:pPr>
              <a:r>
                <a:rPr lang="en-US" sz="2472">
                  <a:solidFill>
                    <a:srgbClr val="3D4440"/>
                  </a:solidFill>
                  <a:latin typeface="Heebo"/>
                </a:rPr>
                <a:t>(у тому числі органічне виноробство)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-478451" y="7472502"/>
            <a:ext cx="9622451" cy="503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84"/>
              </a:lnSpc>
            </a:pPr>
            <a:r>
              <a:rPr lang="en-US" sz="3142">
                <a:solidFill>
                  <a:srgbClr val="36AD61"/>
                </a:solidFill>
                <a:latin typeface="Heebo"/>
              </a:rPr>
              <a:t>ВИРОБНИЦТВО ОРГАНІЧНИХ КОРМІВ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144000" y="8735286"/>
            <a:ext cx="8681340" cy="1017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84"/>
              </a:lnSpc>
            </a:pPr>
            <a:r>
              <a:rPr lang="en-US" sz="3142">
                <a:solidFill>
                  <a:srgbClr val="36AD61"/>
                </a:solidFill>
                <a:latin typeface="Heebo"/>
              </a:rPr>
              <a:t>ЗАГОТІВЛЯ ОРГАНІЧНИХ ОБ’ЄКТІВ РОСЛИННОГО СВІТУ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15" y="-150505"/>
            <a:ext cx="5311258" cy="14406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36" y="54632"/>
            <a:ext cx="2532451" cy="102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866"/>
            <a:ext cx="3429000" cy="7782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96130" y="1028700"/>
            <a:ext cx="14295741" cy="2427826"/>
            <a:chOff x="0" y="0"/>
            <a:chExt cx="1978697" cy="3360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8697" cy="336039"/>
            </a:xfrm>
            <a:custGeom>
              <a:avLst/>
              <a:gdLst/>
              <a:ahLst/>
              <a:cxnLst/>
              <a:rect l="l" t="t" r="r" b="b"/>
              <a:pathLst>
                <a:path w="1978697" h="336039">
                  <a:moveTo>
                    <a:pt x="1775497" y="0"/>
                  </a:moveTo>
                  <a:cubicBezTo>
                    <a:pt x="1887721" y="0"/>
                    <a:pt x="1978697" y="75225"/>
                    <a:pt x="1978697" y="168020"/>
                  </a:cubicBezTo>
                  <a:cubicBezTo>
                    <a:pt x="1978697" y="260814"/>
                    <a:pt x="1887721" y="336039"/>
                    <a:pt x="1775497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D4F592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978697" cy="383664"/>
            </a:xfrm>
            <a:prstGeom prst="rect">
              <a:avLst/>
            </a:prstGeom>
          </p:spPr>
          <p:txBody>
            <a:bodyPr lIns="98288" tIns="98288" rIns="98288" bIns="98288" rtlCol="0" anchor="ctr"/>
            <a:lstStyle/>
            <a:p>
              <a:pPr algn="ctr">
                <a:lnSpc>
                  <a:spcPts val="406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159556" y="1880663"/>
            <a:ext cx="6858400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799">
                <a:solidFill>
                  <a:srgbClr val="FF3131"/>
                </a:solidFill>
                <a:latin typeface="Peace Sans"/>
              </a:rPr>
              <a:t>Не поширюється на: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8200" y="2720350"/>
            <a:ext cx="6858400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5158882" y="4504961"/>
            <a:ext cx="9614767" cy="4603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D4440"/>
                </a:solidFill>
                <a:latin typeface="Heebo"/>
              </a:rPr>
              <a:t> Продукцію для власного споживання</a:t>
            </a: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3D4440"/>
                </a:solidFill>
                <a:latin typeface="Heebo"/>
              </a:rPr>
              <a:t> </a:t>
            </a: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D4440"/>
                </a:solidFill>
                <a:latin typeface="Heebo"/>
              </a:rPr>
              <a:t>Парфумерно-косметичну продукцію та лікарські засоби 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3D4440"/>
              </a:solidFill>
              <a:latin typeface="Heebo"/>
            </a:endParaRP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D4440"/>
                </a:solidFill>
                <a:latin typeface="Heebo"/>
              </a:rPr>
              <a:t>Продукцію мисливства та рибальства в умовах дикої фауни 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3D4440"/>
              </a:solidFill>
              <a:latin typeface="Heebo"/>
            </a:endParaRPr>
          </a:p>
          <a:p>
            <a:pPr marL="626111" lvl="1" indent="-313055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3D4440"/>
                </a:solidFill>
                <a:latin typeface="Heebo"/>
              </a:rPr>
              <a:t>Інші сфери діяльності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681206" y="4344822"/>
            <a:ext cx="11815101" cy="4913478"/>
            <a:chOff x="0" y="0"/>
            <a:chExt cx="1635347" cy="6800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35347" cy="680082"/>
            </a:xfrm>
            <a:custGeom>
              <a:avLst/>
              <a:gdLst/>
              <a:ahLst/>
              <a:cxnLst/>
              <a:rect l="l" t="t" r="r" b="b"/>
              <a:pathLst>
                <a:path w="1635347" h="680082">
                  <a:moveTo>
                    <a:pt x="1432147" y="0"/>
                  </a:moveTo>
                  <a:cubicBezTo>
                    <a:pt x="1544372" y="0"/>
                    <a:pt x="1635347" y="152242"/>
                    <a:pt x="1635347" y="340041"/>
                  </a:cubicBezTo>
                  <a:cubicBezTo>
                    <a:pt x="1635347" y="527841"/>
                    <a:pt x="1544372" y="680082"/>
                    <a:pt x="1432147" y="680082"/>
                  </a:cubicBezTo>
                  <a:lnTo>
                    <a:pt x="203200" y="680082"/>
                  </a:lnTo>
                  <a:cubicBezTo>
                    <a:pt x="90976" y="680082"/>
                    <a:pt x="0" y="527841"/>
                    <a:pt x="0" y="340041"/>
                  </a:cubicBezTo>
                  <a:cubicBezTo>
                    <a:pt x="0" y="15224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6AD61"/>
              </a:solidFill>
              <a:prstDash val="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635347" cy="727707"/>
            </a:xfrm>
            <a:prstGeom prst="rect">
              <a:avLst/>
            </a:prstGeom>
          </p:spPr>
          <p:txBody>
            <a:bodyPr lIns="98288" tIns="98288" rIns="98288" bIns="98288" rtlCol="0" anchor="ctr"/>
            <a:lstStyle/>
            <a:p>
              <a:pPr algn="ctr">
                <a:lnSpc>
                  <a:spcPts val="4063"/>
                </a:lnSpc>
              </a:pPr>
              <a:endParaRPr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15" y="-150505"/>
            <a:ext cx="5311258" cy="14406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37" y="54632"/>
            <a:ext cx="2318264" cy="9412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866"/>
            <a:ext cx="3429000" cy="7782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-1095096" y="6739430"/>
            <a:ext cx="7277979" cy="2770459"/>
            <a:chOff x="0" y="0"/>
            <a:chExt cx="882773" cy="3360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6AD61"/>
              </a:solidFill>
              <a:prstDash val="sysDot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882773" cy="402714"/>
            </a:xfrm>
            <a:prstGeom prst="rect">
              <a:avLst/>
            </a:prstGeom>
          </p:spPr>
          <p:txBody>
            <a:bodyPr lIns="112159" tIns="112159" rIns="112159" bIns="112159" rtlCol="0" anchor="ctr"/>
            <a:lstStyle/>
            <a:p>
              <a:pPr algn="ctr">
                <a:lnSpc>
                  <a:spcPts val="463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-1940686" y="9431254"/>
            <a:ext cx="7277979" cy="2770459"/>
            <a:chOff x="0" y="0"/>
            <a:chExt cx="882773" cy="3360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0A9BC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882773" cy="402714"/>
            </a:xfrm>
            <a:prstGeom prst="rect">
              <a:avLst/>
            </a:prstGeom>
          </p:spPr>
          <p:txBody>
            <a:bodyPr lIns="112159" tIns="112159" rIns="112159" bIns="112159" rtlCol="0" anchor="ctr"/>
            <a:lstStyle/>
            <a:p>
              <a:pPr algn="ctr">
                <a:lnSpc>
                  <a:spcPts val="463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4990792" y="235494"/>
            <a:ext cx="5133443" cy="1954113"/>
            <a:chOff x="0" y="0"/>
            <a:chExt cx="882773" cy="33603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C0A9BC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82773" cy="383664"/>
            </a:xfrm>
            <a:prstGeom prst="rect">
              <a:avLst/>
            </a:prstGeom>
          </p:spPr>
          <p:txBody>
            <a:bodyPr lIns="79110" tIns="79110" rIns="79110" bIns="79110" rtlCol="0" anchor="ctr"/>
            <a:lstStyle/>
            <a:p>
              <a:pPr algn="ctr">
                <a:lnSpc>
                  <a:spcPts val="327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4394365" y="2134143"/>
            <a:ext cx="5133443" cy="1954113"/>
            <a:chOff x="0" y="0"/>
            <a:chExt cx="882773" cy="33603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6AD6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82773" cy="383664"/>
            </a:xfrm>
            <a:prstGeom prst="rect">
              <a:avLst/>
            </a:prstGeom>
          </p:spPr>
          <p:txBody>
            <a:bodyPr lIns="79110" tIns="79110" rIns="79110" bIns="79110" rtlCol="0" anchor="ctr"/>
            <a:lstStyle/>
            <a:p>
              <a:pPr algn="ctr">
                <a:lnSpc>
                  <a:spcPts val="327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461936" y="1698320"/>
            <a:ext cx="2163915" cy="3445180"/>
          </a:xfrm>
          <a:custGeom>
            <a:avLst/>
            <a:gdLst/>
            <a:ahLst/>
            <a:cxnLst/>
            <a:rect l="l" t="t" r="r" b="b"/>
            <a:pathLst>
              <a:path w="2163915" h="3445180">
                <a:moveTo>
                  <a:pt x="0" y="0"/>
                </a:moveTo>
                <a:lnTo>
                  <a:pt x="2163914" y="0"/>
                </a:lnTo>
                <a:lnTo>
                  <a:pt x="2163914" y="3445180"/>
                </a:lnTo>
                <a:lnTo>
                  <a:pt x="0" y="34451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190703" y="1856680"/>
            <a:ext cx="4693779" cy="2509038"/>
          </a:xfrm>
          <a:custGeom>
            <a:avLst/>
            <a:gdLst/>
            <a:ahLst/>
            <a:cxnLst/>
            <a:rect l="l" t="t" r="r" b="b"/>
            <a:pathLst>
              <a:path w="4693779" h="2509038">
                <a:moveTo>
                  <a:pt x="0" y="0"/>
                </a:moveTo>
                <a:lnTo>
                  <a:pt x="4693778" y="0"/>
                </a:lnTo>
                <a:lnTo>
                  <a:pt x="4693778" y="2509038"/>
                </a:lnTo>
                <a:lnTo>
                  <a:pt x="0" y="25090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096947" y="2581629"/>
            <a:ext cx="3928550" cy="1678562"/>
          </a:xfrm>
          <a:custGeom>
            <a:avLst/>
            <a:gdLst/>
            <a:ahLst/>
            <a:cxnLst/>
            <a:rect l="l" t="t" r="r" b="b"/>
            <a:pathLst>
              <a:path w="3928550" h="1678562">
                <a:moveTo>
                  <a:pt x="0" y="0"/>
                </a:moveTo>
                <a:lnTo>
                  <a:pt x="3928550" y="0"/>
                </a:lnTo>
                <a:lnTo>
                  <a:pt x="3928550" y="1678562"/>
                </a:lnTo>
                <a:lnTo>
                  <a:pt x="0" y="1678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853449" y="4365718"/>
            <a:ext cx="1778432" cy="2835182"/>
          </a:xfrm>
          <a:custGeom>
            <a:avLst/>
            <a:gdLst/>
            <a:ahLst/>
            <a:cxnLst/>
            <a:rect l="l" t="t" r="r" b="b"/>
            <a:pathLst>
              <a:path w="1778432" h="2835182">
                <a:moveTo>
                  <a:pt x="0" y="0"/>
                </a:moveTo>
                <a:lnTo>
                  <a:pt x="1778432" y="0"/>
                </a:lnTo>
                <a:lnTo>
                  <a:pt x="1778432" y="2835182"/>
                </a:lnTo>
                <a:lnTo>
                  <a:pt x="0" y="28351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66800" y="1212550"/>
            <a:ext cx="11478741" cy="54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45"/>
              </a:lnSpc>
            </a:pPr>
            <a:r>
              <a:rPr lang="en-US" sz="3859" spc="-38" dirty="0">
                <a:solidFill>
                  <a:srgbClr val="36AD61"/>
                </a:solidFill>
                <a:latin typeface="Heebo Heavy"/>
              </a:rPr>
              <a:t>СУБ’ЄКТИ РИНКУ ОРГАНІЧНОЇ ПРОДУКЦІЇ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879992" y="2620027"/>
            <a:ext cx="731520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acifico"/>
              </a:rPr>
              <a:t>Оператор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36948" y="7408904"/>
            <a:ext cx="8820565" cy="2118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5"/>
              </a:lnSpc>
            </a:pPr>
            <a:r>
              <a:rPr lang="en-US" sz="2461">
                <a:solidFill>
                  <a:srgbClr val="000000"/>
                </a:solidFill>
                <a:latin typeface="Open Sans Bold Italics"/>
              </a:rPr>
              <a:t>Юридична особа чи фізична особа-підприємець, яка займається виробництвом та/або обігом продукції відповідно до вимог законодавства у сфері органічного виробництва, обігу та маркування органічної продукції та включений до Реєстру операторів.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15" y="-150505"/>
            <a:ext cx="5311258" cy="14406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36" y="54632"/>
            <a:ext cx="2532451" cy="102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866"/>
            <a:ext cx="3429000" cy="7782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-1095096" y="6739430"/>
            <a:ext cx="7277979" cy="2770459"/>
            <a:chOff x="0" y="0"/>
            <a:chExt cx="882773" cy="3360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6AD61"/>
              </a:solidFill>
              <a:prstDash val="sysDot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882773" cy="402714"/>
            </a:xfrm>
            <a:prstGeom prst="rect">
              <a:avLst/>
            </a:prstGeom>
          </p:spPr>
          <p:txBody>
            <a:bodyPr lIns="112159" tIns="112159" rIns="112159" bIns="112159" rtlCol="0" anchor="ctr"/>
            <a:lstStyle/>
            <a:p>
              <a:pPr algn="ctr">
                <a:lnSpc>
                  <a:spcPts val="463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-1940686" y="9431254"/>
            <a:ext cx="7277979" cy="2770459"/>
            <a:chOff x="0" y="0"/>
            <a:chExt cx="882773" cy="3360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0A9BC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882773" cy="402714"/>
            </a:xfrm>
            <a:prstGeom prst="rect">
              <a:avLst/>
            </a:prstGeom>
          </p:spPr>
          <p:txBody>
            <a:bodyPr lIns="112159" tIns="112159" rIns="112159" bIns="112159" rtlCol="0" anchor="ctr"/>
            <a:lstStyle/>
            <a:p>
              <a:pPr algn="ctr">
                <a:lnSpc>
                  <a:spcPts val="463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4990792" y="235494"/>
            <a:ext cx="5133443" cy="1954113"/>
            <a:chOff x="0" y="0"/>
            <a:chExt cx="882773" cy="33603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C0A9BC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82773" cy="383664"/>
            </a:xfrm>
            <a:prstGeom prst="rect">
              <a:avLst/>
            </a:prstGeom>
          </p:spPr>
          <p:txBody>
            <a:bodyPr lIns="79110" tIns="79110" rIns="79110" bIns="79110" rtlCol="0" anchor="ctr"/>
            <a:lstStyle/>
            <a:p>
              <a:pPr algn="ctr">
                <a:lnSpc>
                  <a:spcPts val="327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4394365" y="2134143"/>
            <a:ext cx="5133443" cy="1954113"/>
            <a:chOff x="0" y="0"/>
            <a:chExt cx="882773" cy="33603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2773" cy="336039"/>
            </a:xfrm>
            <a:custGeom>
              <a:avLst/>
              <a:gdLst/>
              <a:ahLst/>
              <a:cxnLst/>
              <a:rect l="l" t="t" r="r" b="b"/>
              <a:pathLst>
                <a:path w="882773" h="336039">
                  <a:moveTo>
                    <a:pt x="679573" y="0"/>
                  </a:moveTo>
                  <a:cubicBezTo>
                    <a:pt x="791798" y="0"/>
                    <a:pt x="882773" y="75225"/>
                    <a:pt x="882773" y="168020"/>
                  </a:cubicBezTo>
                  <a:cubicBezTo>
                    <a:pt x="882773" y="260814"/>
                    <a:pt x="791798" y="336039"/>
                    <a:pt x="679573" y="336039"/>
                  </a:cubicBezTo>
                  <a:lnTo>
                    <a:pt x="203200" y="336039"/>
                  </a:lnTo>
                  <a:cubicBezTo>
                    <a:pt x="90976" y="336039"/>
                    <a:pt x="0" y="260814"/>
                    <a:pt x="0" y="168020"/>
                  </a:cubicBezTo>
                  <a:cubicBezTo>
                    <a:pt x="0" y="7522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6AD6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82773" cy="383664"/>
            </a:xfrm>
            <a:prstGeom prst="rect">
              <a:avLst/>
            </a:prstGeom>
          </p:spPr>
          <p:txBody>
            <a:bodyPr lIns="79110" tIns="79110" rIns="79110" bIns="79110" rtlCol="0" anchor="ctr"/>
            <a:lstStyle/>
            <a:p>
              <a:pPr algn="ctr">
                <a:lnSpc>
                  <a:spcPts val="327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7190703" y="1856680"/>
            <a:ext cx="4496364" cy="2403511"/>
          </a:xfrm>
          <a:custGeom>
            <a:avLst/>
            <a:gdLst/>
            <a:ahLst/>
            <a:cxnLst/>
            <a:rect l="l" t="t" r="r" b="b"/>
            <a:pathLst>
              <a:path w="4496364" h="2403511">
                <a:moveTo>
                  <a:pt x="0" y="0"/>
                </a:moveTo>
                <a:lnTo>
                  <a:pt x="4496364" y="0"/>
                </a:lnTo>
                <a:lnTo>
                  <a:pt x="4496364" y="2403511"/>
                </a:lnTo>
                <a:lnTo>
                  <a:pt x="0" y="24035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096947" y="2581629"/>
            <a:ext cx="3928550" cy="1678562"/>
          </a:xfrm>
          <a:custGeom>
            <a:avLst/>
            <a:gdLst/>
            <a:ahLst/>
            <a:cxnLst/>
            <a:rect l="l" t="t" r="r" b="b"/>
            <a:pathLst>
              <a:path w="3928550" h="1678562">
                <a:moveTo>
                  <a:pt x="0" y="0"/>
                </a:moveTo>
                <a:lnTo>
                  <a:pt x="3928550" y="0"/>
                </a:lnTo>
                <a:lnTo>
                  <a:pt x="3928550" y="1678562"/>
                </a:lnTo>
                <a:lnTo>
                  <a:pt x="0" y="1678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853449" y="4365718"/>
            <a:ext cx="1778432" cy="2835182"/>
          </a:xfrm>
          <a:custGeom>
            <a:avLst/>
            <a:gdLst/>
            <a:ahLst/>
            <a:cxnLst/>
            <a:rect l="l" t="t" r="r" b="b"/>
            <a:pathLst>
              <a:path w="1778432" h="2835182">
                <a:moveTo>
                  <a:pt x="0" y="0"/>
                </a:moveTo>
                <a:lnTo>
                  <a:pt x="1778432" y="0"/>
                </a:lnTo>
                <a:lnTo>
                  <a:pt x="1778432" y="2835182"/>
                </a:lnTo>
                <a:lnTo>
                  <a:pt x="0" y="28351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27912" y="2382948"/>
            <a:ext cx="2407110" cy="1877243"/>
          </a:xfrm>
          <a:custGeom>
            <a:avLst/>
            <a:gdLst/>
            <a:ahLst/>
            <a:cxnLst/>
            <a:rect l="l" t="t" r="r" b="b"/>
            <a:pathLst>
              <a:path w="2407110" h="1877243">
                <a:moveTo>
                  <a:pt x="0" y="0"/>
                </a:moveTo>
                <a:lnTo>
                  <a:pt x="2407110" y="0"/>
                </a:lnTo>
                <a:lnTo>
                  <a:pt x="2407110" y="1877243"/>
                </a:lnTo>
                <a:lnTo>
                  <a:pt x="0" y="18772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28700" y="1210613"/>
            <a:ext cx="11478741" cy="54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45"/>
              </a:lnSpc>
            </a:pPr>
            <a:r>
              <a:rPr lang="en-US" sz="3859" spc="-38" dirty="0">
                <a:solidFill>
                  <a:srgbClr val="36AD61"/>
                </a:solidFill>
                <a:latin typeface="Heebo Heavy"/>
              </a:rPr>
              <a:t>СУБ’ЄКТИ РИНКУ ОРГАНІЧНОЇ ПРОДУКЦІЇ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68071" y="1907359"/>
            <a:ext cx="5100263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Pacifico"/>
              </a:rPr>
              <a:t>Орган сертифікації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36948" y="7408904"/>
            <a:ext cx="8820565" cy="2118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5"/>
              </a:lnSpc>
            </a:pPr>
            <a:r>
              <a:rPr lang="en-US" sz="2461">
                <a:solidFill>
                  <a:srgbClr val="000000"/>
                </a:solidFill>
                <a:latin typeface="Open Sans Bold Italics"/>
              </a:rPr>
              <a:t>Підприємство, установа, організація чи їхній відокремлений підрозділ, що має право на проведення сертифікації органічного виробництва та/або обігу органічної продукції і внесений до Реєстру органів сертифікації.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15" y="-150505"/>
            <a:ext cx="5311258" cy="14406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36" y="54632"/>
            <a:ext cx="2532451" cy="102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3866"/>
            <a:ext cx="3429000" cy="7782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1150</Words>
  <Application>Microsoft Office PowerPoint</Application>
  <PresentationFormat>Довільний</PresentationFormat>
  <Paragraphs>92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35" baseType="lpstr">
      <vt:lpstr>Calibri</vt:lpstr>
      <vt:lpstr>Heebo</vt:lpstr>
      <vt:lpstr>Heebo Heavy</vt:lpstr>
      <vt:lpstr>Adigiana</vt:lpstr>
      <vt:lpstr>Peace Sans</vt:lpstr>
      <vt:lpstr>Evolventa Bold</vt:lpstr>
      <vt:lpstr>Open Sauce</vt:lpstr>
      <vt:lpstr>Pacifico</vt:lpstr>
      <vt:lpstr>Heebo Medium</vt:lpstr>
      <vt:lpstr>Anonymous Pro</vt:lpstr>
      <vt:lpstr>Evolventa</vt:lpstr>
      <vt:lpstr>Arial</vt:lpstr>
      <vt:lpstr>Anonymous Pro Bold</vt:lpstr>
      <vt:lpstr>Open Sans Bold Italics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Onboarding Professional Presentation in Green Light Green Purple Geometric Style</dc:title>
  <dc:creator>Lenovo</dc:creator>
  <cp:lastModifiedBy>Lenovo</cp:lastModifiedBy>
  <cp:revision>13</cp:revision>
  <dcterms:created xsi:type="dcterms:W3CDTF">2006-08-16T00:00:00Z</dcterms:created>
  <dcterms:modified xsi:type="dcterms:W3CDTF">2024-05-21T17:36:20Z</dcterms:modified>
  <dc:identifier>DAGAr0p7d3Y</dc:identifier>
</cp:coreProperties>
</file>