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nva Sans Bold" panose="020B0604020202020204" charset="0"/>
      <p:regular r:id="rId24"/>
    </p:embeddedFont>
    <p:embeddedFont>
      <p:font typeface="Hagrid Ultra-Bold" panose="020B0604020202020204" charset="0"/>
      <p:regular r:id="rId25"/>
    </p:embeddedFont>
    <p:embeddedFont>
      <p:font typeface="Hagrid" panose="020B0604020202020204" charset="0"/>
      <p:regular r:id="rId26"/>
    </p:embeddedFont>
    <p:embeddedFont>
      <p:font typeface="Times New Roman" panose="02020603050405020304" pitchFamily="18" charset="0"/>
      <p:regular r:id="rId27"/>
    </p:embeddedFont>
    <p:embeddedFont>
      <p:font typeface="Varela Round" panose="020B0604020202020204" charset="-79"/>
      <p:regular r:id="rId28"/>
    </p:embeddedFont>
    <p:embeddedFont>
      <p:font typeface="Canva Sans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.wdp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1.svg"/><Relationship Id="rId4" Type="http://schemas.openxmlformats.org/officeDocument/2006/relationships/image" Target="../media/image24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5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5.svg"/><Relationship Id="rId4" Type="http://schemas.openxmlformats.org/officeDocument/2006/relationships/image" Target="../media/image26.png"/><Relationship Id="rId9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9.svg"/><Relationship Id="rId4" Type="http://schemas.openxmlformats.org/officeDocument/2006/relationships/image" Target="../media/image28.png"/><Relationship Id="rId9" Type="http://schemas.openxmlformats.org/officeDocument/2006/relationships/image" Target="../media/image5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5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7.jpeg"/><Relationship Id="rId5" Type="http://schemas.openxmlformats.org/officeDocument/2006/relationships/image" Target="../media/image55.svg"/><Relationship Id="rId10" Type="http://schemas.openxmlformats.org/officeDocument/2006/relationships/image" Target="../media/image6.png"/><Relationship Id="rId4" Type="http://schemas.openxmlformats.org/officeDocument/2006/relationships/image" Target="../media/image31.pn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9.svg"/><Relationship Id="rId4" Type="http://schemas.openxmlformats.org/officeDocument/2006/relationships/image" Target="../media/image28.png"/><Relationship Id="rId9" Type="http://schemas.openxmlformats.org/officeDocument/2006/relationships/image" Target="../media/image5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9.svg"/><Relationship Id="rId4" Type="http://schemas.openxmlformats.org/officeDocument/2006/relationships/image" Target="../media/image28.png"/><Relationship Id="rId9" Type="http://schemas.openxmlformats.org/officeDocument/2006/relationships/image" Target="../media/image5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5.sv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9.sv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4.sv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7.jpeg"/><Relationship Id="rId5" Type="http://schemas.openxmlformats.org/officeDocument/2006/relationships/image" Target="../media/image24.sv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7.jpeg"/><Relationship Id="rId5" Type="http://schemas.openxmlformats.org/officeDocument/2006/relationships/image" Target="../media/image29.svg"/><Relationship Id="rId10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7.jpeg"/><Relationship Id="rId5" Type="http://schemas.openxmlformats.org/officeDocument/2006/relationships/image" Target="../media/image33.svg"/><Relationship Id="rId10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7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7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52989" y="0"/>
            <a:ext cx="20393978" cy="10287000"/>
            <a:chOff x="0" y="0"/>
            <a:chExt cx="2719197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 flipV="1">
              <a:off x="6797993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7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1" flipV="1">
              <a:off x="0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797993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3595985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 flipV="1">
              <a:off x="20393978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7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 flipV="1">
              <a:off x="13595985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0393978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2866399" y="-2117519"/>
            <a:ext cx="12555202" cy="14522037"/>
            <a:chOff x="0" y="0"/>
            <a:chExt cx="702716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02716" cy="812800"/>
            </a:xfrm>
            <a:custGeom>
              <a:avLst/>
              <a:gdLst/>
              <a:ahLst/>
              <a:cxnLst/>
              <a:rect l="l" t="t" r="r" b="b"/>
              <a:pathLst>
                <a:path w="702716" h="812800">
                  <a:moveTo>
                    <a:pt x="351358" y="0"/>
                  </a:moveTo>
                  <a:lnTo>
                    <a:pt x="702716" y="203200"/>
                  </a:lnTo>
                  <a:lnTo>
                    <a:pt x="702716" y="609600"/>
                  </a:lnTo>
                  <a:lnTo>
                    <a:pt x="351358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51358" y="0"/>
                  </a:lnTo>
                  <a:close/>
                </a:path>
              </a:pathLst>
            </a:custGeom>
            <a:solidFill>
              <a:srgbClr val="2F604B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82550"/>
              <a:ext cx="702716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1595971">
            <a:off x="590484" y="292469"/>
            <a:ext cx="2044086" cy="3120742"/>
          </a:xfrm>
          <a:custGeom>
            <a:avLst/>
            <a:gdLst/>
            <a:ahLst/>
            <a:cxnLst/>
            <a:rect l="l" t="t" r="r" b="b"/>
            <a:pathLst>
              <a:path w="2044086" h="3120742">
                <a:moveTo>
                  <a:pt x="0" y="0"/>
                </a:moveTo>
                <a:lnTo>
                  <a:pt x="2044086" y="0"/>
                </a:lnTo>
                <a:lnTo>
                  <a:pt x="2044086" y="3120741"/>
                </a:lnTo>
                <a:lnTo>
                  <a:pt x="0" y="31207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436447">
            <a:off x="13099149" y="5886804"/>
            <a:ext cx="5190360" cy="4020170"/>
          </a:xfrm>
          <a:custGeom>
            <a:avLst/>
            <a:gdLst/>
            <a:ahLst/>
            <a:cxnLst/>
            <a:rect l="l" t="t" r="r" b="b"/>
            <a:pathLst>
              <a:path w="5190360" h="4020170">
                <a:moveTo>
                  <a:pt x="0" y="0"/>
                </a:moveTo>
                <a:lnTo>
                  <a:pt x="5190360" y="0"/>
                </a:lnTo>
                <a:lnTo>
                  <a:pt x="5190360" y="4020169"/>
                </a:lnTo>
                <a:lnTo>
                  <a:pt x="0" y="40201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679856" y="3634063"/>
            <a:ext cx="8928288" cy="2640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7"/>
              </a:lnSpc>
            </a:pPr>
            <a:r>
              <a:rPr lang="en-US" sz="4798">
                <a:solidFill>
                  <a:srgbClr val="FFFFFF"/>
                </a:solidFill>
                <a:latin typeface="Hagrid Ultra-Bold"/>
              </a:rPr>
              <a:t>Документація органічного сільського господарства</a:t>
            </a:r>
          </a:p>
        </p:txBody>
      </p:sp>
      <p:sp>
        <p:nvSpPr>
          <p:cNvPr id="17" name="Freeform 17"/>
          <p:cNvSpPr/>
          <p:nvPr/>
        </p:nvSpPr>
        <p:spPr>
          <a:xfrm>
            <a:off x="14103133" y="223974"/>
            <a:ext cx="3583504" cy="3257731"/>
          </a:xfrm>
          <a:custGeom>
            <a:avLst/>
            <a:gdLst/>
            <a:ahLst/>
            <a:cxnLst/>
            <a:rect l="l" t="t" r="r" b="b"/>
            <a:pathLst>
              <a:path w="3583504" h="3257731">
                <a:moveTo>
                  <a:pt x="0" y="0"/>
                </a:moveTo>
                <a:lnTo>
                  <a:pt x="3583504" y="0"/>
                </a:lnTo>
                <a:lnTo>
                  <a:pt x="3583504" y="3257731"/>
                </a:lnTo>
                <a:lnTo>
                  <a:pt x="0" y="32577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1" y="3410146"/>
            <a:ext cx="2800562" cy="63560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1" y="4102244"/>
            <a:ext cx="2823029" cy="7657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9" y="4958117"/>
            <a:ext cx="1625308" cy="659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52989" y="0"/>
            <a:ext cx="10196989" cy="10287000"/>
            <a:chOff x="0" y="0"/>
            <a:chExt cx="13595985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 flipV="1">
              <a:off x="6797993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7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1" flipV="1">
              <a:off x="0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797993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9144000" y="0"/>
            <a:ext cx="10196989" cy="10287000"/>
            <a:chOff x="0" y="0"/>
            <a:chExt cx="13595985" cy="13716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 flipV="1">
              <a:off x="6797993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7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H="1" flipV="1">
              <a:off x="0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6797993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3605546" y="-1301247"/>
            <a:ext cx="11076908" cy="12889493"/>
            <a:chOff x="0" y="0"/>
            <a:chExt cx="6985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2F604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503174" y="5397532"/>
            <a:ext cx="3281653" cy="3860768"/>
          </a:xfrm>
          <a:custGeom>
            <a:avLst/>
            <a:gdLst/>
            <a:ahLst/>
            <a:cxnLst/>
            <a:rect l="l" t="t" r="r" b="b"/>
            <a:pathLst>
              <a:path w="3281653" h="3860768">
                <a:moveTo>
                  <a:pt x="0" y="0"/>
                </a:moveTo>
                <a:lnTo>
                  <a:pt x="3281652" y="0"/>
                </a:lnTo>
                <a:lnTo>
                  <a:pt x="3281652" y="3860768"/>
                </a:lnTo>
                <a:lnTo>
                  <a:pt x="0" y="3860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970180" y="1457328"/>
            <a:ext cx="10347639" cy="420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FFFFFF"/>
                </a:solidFill>
                <a:latin typeface="Hagrid"/>
              </a:rPr>
              <a:t> Перша інспекція – є важливим початковим етапом процесу сертифікації. Від результатів, що будуть зафіксовані під час першої інспекції залежить весь подальший сертифікаційний процес. </a:t>
            </a:r>
          </a:p>
          <a:p>
            <a:pPr algn="ctr">
              <a:lnSpc>
                <a:spcPts val="4799"/>
              </a:lnSpc>
            </a:pPr>
            <a:endParaRPr lang="en-US" sz="3999">
              <a:solidFill>
                <a:srgbClr val="FFFFFF"/>
              </a:solidFill>
              <a:latin typeface="Hagrid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25" y="114300"/>
            <a:ext cx="2800562" cy="6356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96" y="994069"/>
            <a:ext cx="2823029" cy="7657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05" y="1911875"/>
            <a:ext cx="1625308" cy="6598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52989" y="0"/>
            <a:ext cx="20393978" cy="10287000"/>
            <a:chOff x="0" y="0"/>
            <a:chExt cx="2719197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 flipV="1">
              <a:off x="6797993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455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1" flipV="1">
              <a:off x="0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797993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3595985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 flipV="1">
              <a:off x="20393978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3191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 flipV="1">
              <a:off x="13595985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0393978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2994193" y="1028700"/>
            <a:ext cx="1070693" cy="1070693"/>
            <a:chOff x="0" y="0"/>
            <a:chExt cx="1427591" cy="1427591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427591" cy="142759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C463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30962" y="181346"/>
              <a:ext cx="1165667" cy="969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01"/>
                </a:lnSpc>
              </a:pPr>
              <a:r>
                <a:rPr lang="en-US" sz="4215">
                  <a:solidFill>
                    <a:srgbClr val="1A1E2D"/>
                  </a:solidFill>
                  <a:latin typeface="Hagrid Ultra-Bold"/>
                </a:rPr>
                <a:t>1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93147" y="2101291"/>
            <a:ext cx="1070693" cy="1070693"/>
            <a:chOff x="0" y="0"/>
            <a:chExt cx="1427591" cy="1427591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427591" cy="1427591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C463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30962" y="181346"/>
              <a:ext cx="1165667" cy="969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01"/>
                </a:lnSpc>
              </a:pPr>
              <a:r>
                <a:rPr lang="en-US" sz="4215">
                  <a:solidFill>
                    <a:srgbClr val="1A1E2D"/>
                  </a:solidFill>
                  <a:latin typeface="Hagrid Ultra-Bold"/>
                </a:rPr>
                <a:t>2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6421795" y="1279249"/>
            <a:ext cx="1232700" cy="1512515"/>
          </a:xfrm>
          <a:custGeom>
            <a:avLst/>
            <a:gdLst/>
            <a:ahLst/>
            <a:cxnLst/>
            <a:rect l="l" t="t" r="r" b="b"/>
            <a:pathLst>
              <a:path w="1232700" h="1512515">
                <a:moveTo>
                  <a:pt x="0" y="0"/>
                </a:moveTo>
                <a:lnTo>
                  <a:pt x="1232699" y="0"/>
                </a:lnTo>
                <a:lnTo>
                  <a:pt x="1232699" y="1512515"/>
                </a:lnTo>
                <a:lnTo>
                  <a:pt x="0" y="1512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035187">
            <a:off x="14609387" y="1162987"/>
            <a:ext cx="1178492" cy="1799224"/>
          </a:xfrm>
          <a:custGeom>
            <a:avLst/>
            <a:gdLst/>
            <a:ahLst/>
            <a:cxnLst/>
            <a:rect l="l" t="t" r="r" b="b"/>
            <a:pathLst>
              <a:path w="1178492" h="1799224">
                <a:moveTo>
                  <a:pt x="0" y="0"/>
                </a:moveTo>
                <a:lnTo>
                  <a:pt x="1178492" y="0"/>
                </a:lnTo>
                <a:lnTo>
                  <a:pt x="1178492" y="1799224"/>
                </a:lnTo>
                <a:lnTo>
                  <a:pt x="0" y="17992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3986143" y="1203049"/>
            <a:ext cx="8993274" cy="64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1A1E2D"/>
                </a:solidFill>
                <a:latin typeface="Hagrid Ultra-Bold"/>
              </a:rPr>
              <a:t> Заповнений Опис Оператора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95586" y="3275330"/>
            <a:ext cx="17536628" cy="662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1A1E2D"/>
                </a:solidFill>
                <a:latin typeface="Varela Round"/>
              </a:rPr>
              <a:t> 1 Організаційна структура компанії.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1A1E2D"/>
                </a:solidFill>
                <a:latin typeface="Varela Round"/>
              </a:rPr>
              <a:t> 2 Схема руху продукції (від вхідної сировини або місця виробництва до покупця).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1A1E2D"/>
                </a:solidFill>
                <a:latin typeface="Varela Round"/>
              </a:rPr>
              <a:t> 3 Перелік та план-схема виробничих приміщень (потужностей виробництва), включаючи підрядні одиниці та орендовані приміщення.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1A1E2D"/>
                </a:solidFill>
                <a:latin typeface="Varela Round"/>
              </a:rPr>
              <a:t> 4 Документи, що підтверджують право користування виробничими приміщеннями (потужностями виробництва), а саме підтвердження власності, оренди чи інше право користування. 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1A1E2D"/>
                </a:solidFill>
                <a:latin typeface="Varela Round"/>
              </a:rPr>
              <a:t> 5 Договори з підрядними організаціями, що надають послуги з післязбиральної доробки, зберігання продукції чи виробництва харчових продуктів або кормів (якщо стосується). 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1A1E2D"/>
                </a:solidFill>
                <a:latin typeface="Varela Round"/>
              </a:rPr>
              <a:t> 6 Інформація про площу земельних ресурсів, а також структуру посівних площ на поточний рік з усією інформацією (населений пункт, номер/назва поля, культура, сорт/гібрид, репродукція, період культивації, площа, запланована урожайність тощо) (бланк надає орган сертифікації). 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1A1E2D"/>
                </a:solidFill>
                <a:latin typeface="Varela Round"/>
              </a:rPr>
              <a:t> 7 Історія полів за 3 роки (для першої інспекції). 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1A1E2D"/>
                </a:solidFill>
                <a:latin typeface="Varela Round"/>
              </a:rPr>
              <a:t> 8 Карта полів (на карті повинні бути відмічені номери та площі полів, неорганічні поля за наявності). 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1A1E2D"/>
                </a:solidFill>
                <a:latin typeface="Varela Round"/>
              </a:rPr>
              <a:t> 9 Документи, що підтверджують право власності на землю, право користування або інформація від Оператора щодо оформлення права власності/користування (в тому числі реєстр паїв, якщо стосується). 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1A1E2D"/>
                </a:solidFill>
                <a:latin typeface="Varela Round"/>
              </a:rPr>
              <a:t> 10 Для земель, які раніше не використовувалися (перелогові землі): довідка про підтвердження невикористання земель та термін невикористання. Ця довідка видається третьою стороною (місцева влада, управління сільського господарства).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063840" y="2275640"/>
            <a:ext cx="9636216" cy="64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1A1E2D"/>
                </a:solidFill>
                <a:latin typeface="Hagrid Bold"/>
              </a:rPr>
              <a:t> Додатки до Опису Оператора: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28494" y="273498"/>
            <a:ext cx="15921514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1A1E2D"/>
                </a:solidFill>
                <a:latin typeface="Canva Sans Bold"/>
              </a:rPr>
              <a:t>Пакет документів, що повинен бути підготовлений до першої інспекції: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52989" y="0"/>
            <a:ext cx="20393978" cy="10287000"/>
            <a:chOff x="0" y="0"/>
            <a:chExt cx="2719197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 flipV="1">
              <a:off x="6797993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455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1" flipV="1">
              <a:off x="0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797993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3595985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 flipV="1">
              <a:off x="20393978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3191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 flipV="1">
              <a:off x="13595985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0393978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6699514" y="1800915"/>
            <a:ext cx="1232700" cy="1512515"/>
          </a:xfrm>
          <a:custGeom>
            <a:avLst/>
            <a:gdLst/>
            <a:ahLst/>
            <a:cxnLst/>
            <a:rect l="l" t="t" r="r" b="b"/>
            <a:pathLst>
              <a:path w="1232700" h="1512515">
                <a:moveTo>
                  <a:pt x="0" y="0"/>
                </a:moveTo>
                <a:lnTo>
                  <a:pt x="1232700" y="0"/>
                </a:lnTo>
                <a:lnTo>
                  <a:pt x="1232700" y="1512515"/>
                </a:lnTo>
                <a:lnTo>
                  <a:pt x="0" y="1512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035187">
            <a:off x="14207549" y="2169794"/>
            <a:ext cx="1178492" cy="1799224"/>
          </a:xfrm>
          <a:custGeom>
            <a:avLst/>
            <a:gdLst/>
            <a:ahLst/>
            <a:cxnLst/>
            <a:rect l="l" t="t" r="r" b="b"/>
            <a:pathLst>
              <a:path w="1178492" h="1799224">
                <a:moveTo>
                  <a:pt x="0" y="0"/>
                </a:moveTo>
                <a:lnTo>
                  <a:pt x="1178491" y="0"/>
                </a:lnTo>
                <a:lnTo>
                  <a:pt x="1178491" y="1799224"/>
                </a:lnTo>
                <a:lnTo>
                  <a:pt x="0" y="17992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95586" y="3275330"/>
            <a:ext cx="17536628" cy="310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1A1E2D"/>
                </a:solidFill>
                <a:latin typeface="Varela Round"/>
              </a:rPr>
              <a:t>  • зміни у структурі полів господарства; 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1A1E2D"/>
                </a:solidFill>
                <a:latin typeface="Varela Round"/>
              </a:rPr>
              <a:t> • зміни назви Оператора чи підрядних організацій; 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1A1E2D"/>
                </a:solidFill>
                <a:latin typeface="Varela Round"/>
              </a:rPr>
              <a:t> • зміни юридичної, поштової чи адреси потужностей виробництва Оператора чи підрядних організацій; 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1A1E2D"/>
                </a:solidFill>
                <a:latin typeface="Varela Round"/>
              </a:rPr>
              <a:t> • зміни керівника або відповідального за органічну сертифікацію; 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1A1E2D"/>
                </a:solidFill>
                <a:latin typeface="Varela Round"/>
              </a:rPr>
              <a:t> • зміни пов’язані з новими видами діяльності з органічного виробництва; 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1A1E2D"/>
                </a:solidFill>
                <a:latin typeface="Varela Round"/>
              </a:rPr>
              <a:t> • зміни в маркуванні продукції (в тому числі нове маркування); 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1A1E2D"/>
                </a:solidFill>
                <a:latin typeface="Varela Round"/>
              </a:rPr>
              <a:t> • зміни в допоміжних засобах (добрива, ЗЗР тощо). </a:t>
            </a:r>
          </a:p>
          <a:p>
            <a:pPr algn="just">
              <a:lnSpc>
                <a:spcPts val="3080"/>
              </a:lnSpc>
            </a:pPr>
            <a:endParaRPr lang="en-US" sz="2200">
              <a:solidFill>
                <a:srgbClr val="1A1E2D"/>
              </a:solidFill>
              <a:latin typeface="Varela Roun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307827" y="6582422"/>
            <a:ext cx="13672346" cy="2883622"/>
          </a:xfrm>
          <a:custGeom>
            <a:avLst/>
            <a:gdLst/>
            <a:ahLst/>
            <a:cxnLst/>
            <a:rect l="l" t="t" r="r" b="b"/>
            <a:pathLst>
              <a:path w="13672346" h="2883622">
                <a:moveTo>
                  <a:pt x="0" y="0"/>
                </a:moveTo>
                <a:lnTo>
                  <a:pt x="13672346" y="0"/>
                </a:lnTo>
                <a:lnTo>
                  <a:pt x="13672346" y="2883622"/>
                </a:lnTo>
                <a:lnTo>
                  <a:pt x="0" y="28836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6996" y="382947"/>
            <a:ext cx="17597499" cy="172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1A1E2D"/>
                </a:solidFill>
                <a:latin typeface="Canva Sans Bold"/>
              </a:rPr>
              <a:t> Між щорічними інспекціями оператор повинен дотримуватись правил ведення органічного господарювання, що відповідає вимогам органічних стандартів та повідомляти орган сертифікації про важливі зміни: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874863" y="7085703"/>
            <a:ext cx="10578074" cy="181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"/>
              </a:rPr>
              <a:t>Перед використанням неорганічного насіння, ЗЗР чи добрив потрібно заздалегідь повідомити про це Органік Стандарт, заповнивши необхідну форму та отримати схвалення на використання засобу.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52989" y="0"/>
            <a:ext cx="20393978" cy="10287000"/>
            <a:chOff x="0" y="0"/>
            <a:chExt cx="2719197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 flipV="1">
              <a:off x="6797993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455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1" flipV="1">
              <a:off x="0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797993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3595985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 flipV="1">
              <a:off x="20393978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3191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 flipV="1">
              <a:off x="13595985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0393978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 rot="-7254920">
            <a:off x="1233785" y="5034313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7"/>
                </a:lnTo>
                <a:lnTo>
                  <a:pt x="0" y="2913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8877936">
            <a:off x="3308416" y="-536904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7"/>
                </a:lnTo>
                <a:lnTo>
                  <a:pt x="0" y="2913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9258458">
            <a:off x="6667294" y="8497698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8"/>
                </a:lnTo>
                <a:lnTo>
                  <a:pt x="0" y="29134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224223">
            <a:off x="15471075" y="8143695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5" y="0"/>
                </a:lnTo>
                <a:lnTo>
                  <a:pt x="520785" y="2913487"/>
                </a:lnTo>
                <a:lnTo>
                  <a:pt x="0" y="2913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3268157">
            <a:off x="16854637" y="1484563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8"/>
                </a:lnTo>
                <a:lnTo>
                  <a:pt x="0" y="29134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2466946">
            <a:off x="10890524" y="-648794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8"/>
                </a:lnTo>
                <a:lnTo>
                  <a:pt x="0" y="29134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362811">
            <a:off x="1881122" y="7527567"/>
            <a:ext cx="3154307" cy="2637789"/>
          </a:xfrm>
          <a:custGeom>
            <a:avLst/>
            <a:gdLst/>
            <a:ahLst/>
            <a:cxnLst/>
            <a:rect l="l" t="t" r="r" b="b"/>
            <a:pathLst>
              <a:path w="3154307" h="2637789">
                <a:moveTo>
                  <a:pt x="0" y="0"/>
                </a:moveTo>
                <a:lnTo>
                  <a:pt x="3154307" y="0"/>
                </a:lnTo>
                <a:lnTo>
                  <a:pt x="3154307" y="2637789"/>
                </a:lnTo>
                <a:lnTo>
                  <a:pt x="0" y="26377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362000" flipH="1">
            <a:off x="9611583" y="7831149"/>
            <a:ext cx="3154307" cy="2637789"/>
          </a:xfrm>
          <a:custGeom>
            <a:avLst/>
            <a:gdLst/>
            <a:ahLst/>
            <a:cxnLst/>
            <a:rect l="l" t="t" r="r" b="b"/>
            <a:pathLst>
              <a:path w="3154307" h="2637789">
                <a:moveTo>
                  <a:pt x="3154307" y="0"/>
                </a:moveTo>
                <a:lnTo>
                  <a:pt x="0" y="0"/>
                </a:lnTo>
                <a:lnTo>
                  <a:pt x="0" y="2637790"/>
                </a:lnTo>
                <a:lnTo>
                  <a:pt x="3154307" y="2637790"/>
                </a:lnTo>
                <a:lnTo>
                  <a:pt x="315430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362811">
            <a:off x="15797059" y="5172161"/>
            <a:ext cx="3154307" cy="2637789"/>
          </a:xfrm>
          <a:custGeom>
            <a:avLst/>
            <a:gdLst/>
            <a:ahLst/>
            <a:cxnLst/>
            <a:rect l="l" t="t" r="r" b="b"/>
            <a:pathLst>
              <a:path w="3154307" h="2637789">
                <a:moveTo>
                  <a:pt x="0" y="0"/>
                </a:moveTo>
                <a:lnTo>
                  <a:pt x="3154307" y="0"/>
                </a:lnTo>
                <a:lnTo>
                  <a:pt x="3154307" y="2637790"/>
                </a:lnTo>
                <a:lnTo>
                  <a:pt x="0" y="2637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1362000" flipH="1">
            <a:off x="13573923" y="-851374"/>
            <a:ext cx="3154307" cy="2637789"/>
          </a:xfrm>
          <a:custGeom>
            <a:avLst/>
            <a:gdLst/>
            <a:ahLst/>
            <a:cxnLst/>
            <a:rect l="l" t="t" r="r" b="b"/>
            <a:pathLst>
              <a:path w="3154307" h="2637789">
                <a:moveTo>
                  <a:pt x="3154307" y="0"/>
                </a:moveTo>
                <a:lnTo>
                  <a:pt x="0" y="0"/>
                </a:lnTo>
                <a:lnTo>
                  <a:pt x="0" y="2637789"/>
                </a:lnTo>
                <a:lnTo>
                  <a:pt x="3154307" y="2637789"/>
                </a:lnTo>
                <a:lnTo>
                  <a:pt x="315430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362000" flipH="1">
            <a:off x="-666189" y="1535169"/>
            <a:ext cx="3154307" cy="2637789"/>
          </a:xfrm>
          <a:custGeom>
            <a:avLst/>
            <a:gdLst/>
            <a:ahLst/>
            <a:cxnLst/>
            <a:rect l="l" t="t" r="r" b="b"/>
            <a:pathLst>
              <a:path w="3154307" h="2637789">
                <a:moveTo>
                  <a:pt x="3154308" y="0"/>
                </a:moveTo>
                <a:lnTo>
                  <a:pt x="0" y="0"/>
                </a:lnTo>
                <a:lnTo>
                  <a:pt x="0" y="2637789"/>
                </a:lnTo>
                <a:lnTo>
                  <a:pt x="3154308" y="2637789"/>
                </a:lnTo>
                <a:lnTo>
                  <a:pt x="315430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362811">
            <a:off x="5702377" y="-1067817"/>
            <a:ext cx="3154307" cy="2637789"/>
          </a:xfrm>
          <a:custGeom>
            <a:avLst/>
            <a:gdLst/>
            <a:ahLst/>
            <a:cxnLst/>
            <a:rect l="l" t="t" r="r" b="b"/>
            <a:pathLst>
              <a:path w="3154307" h="2637789">
                <a:moveTo>
                  <a:pt x="0" y="0"/>
                </a:moveTo>
                <a:lnTo>
                  <a:pt x="3154308" y="0"/>
                </a:lnTo>
                <a:lnTo>
                  <a:pt x="3154308" y="2637790"/>
                </a:lnTo>
                <a:lnTo>
                  <a:pt x="0" y="2637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087810" y="4624523"/>
            <a:ext cx="9566386" cy="241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>
                <a:solidFill>
                  <a:srgbClr val="1A1E2D"/>
                </a:solidFill>
                <a:latin typeface="Varela Round"/>
              </a:rPr>
              <a:t>оновити та надіслати в офіс органу сертифікації Опис Оператора. </a:t>
            </a:r>
          </a:p>
          <a:p>
            <a:pPr algn="ctr">
              <a:lnSpc>
                <a:spcPts val="3899"/>
              </a:lnSpc>
            </a:pPr>
            <a:endParaRPr lang="en-US" sz="2999">
              <a:solidFill>
                <a:srgbClr val="1A1E2D"/>
              </a:solidFill>
              <a:latin typeface="Varela Round"/>
            </a:endParaRPr>
          </a:p>
          <a:p>
            <a:pPr algn="ctr">
              <a:lnSpc>
                <a:spcPts val="3899"/>
              </a:lnSpc>
            </a:pPr>
            <a:r>
              <a:rPr lang="en-US" sz="2999">
                <a:solidFill>
                  <a:srgbClr val="1A1E2D"/>
                </a:solidFill>
                <a:latin typeface="Varela Round"/>
              </a:rPr>
              <a:t>Інформація, що оновлюється вноситься </a:t>
            </a:r>
            <a:r>
              <a:rPr lang="en-US" sz="2999">
                <a:solidFill>
                  <a:srgbClr val="FF3131"/>
                </a:solidFill>
                <a:latin typeface="Varela Round"/>
              </a:rPr>
              <a:t>червоним</a:t>
            </a:r>
            <a:r>
              <a:rPr lang="en-US" sz="2999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999">
                <a:solidFill>
                  <a:srgbClr val="FF3131"/>
                </a:solidFill>
                <a:latin typeface="Varela Round"/>
              </a:rPr>
              <a:t>кольором</a:t>
            </a:r>
            <a:r>
              <a:rPr lang="en-US" sz="2999">
                <a:solidFill>
                  <a:srgbClr val="1A1E2D"/>
                </a:solidFill>
                <a:latin typeface="Varela Round"/>
              </a:rPr>
              <a:t>. </a:t>
            </a:r>
          </a:p>
        </p:txBody>
      </p:sp>
      <p:sp>
        <p:nvSpPr>
          <p:cNvPr id="24" name="Freeform 24"/>
          <p:cNvSpPr/>
          <p:nvPr/>
        </p:nvSpPr>
        <p:spPr>
          <a:xfrm rot="-5892819">
            <a:off x="3054392" y="3317151"/>
            <a:ext cx="1617791" cy="1795052"/>
          </a:xfrm>
          <a:custGeom>
            <a:avLst/>
            <a:gdLst/>
            <a:ahLst/>
            <a:cxnLst/>
            <a:rect l="l" t="t" r="r" b="b"/>
            <a:pathLst>
              <a:path w="1617791" h="1795052">
                <a:moveTo>
                  <a:pt x="0" y="0"/>
                </a:moveTo>
                <a:lnTo>
                  <a:pt x="1617791" y="0"/>
                </a:lnTo>
                <a:lnTo>
                  <a:pt x="1617791" y="1795052"/>
                </a:lnTo>
                <a:lnTo>
                  <a:pt x="0" y="17950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4867170" y="2419067"/>
            <a:ext cx="8007668" cy="1445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1A1E2D"/>
                </a:solidFill>
                <a:latin typeface="Hagrid Ultra-Bold"/>
              </a:rPr>
              <a:t>До загальної щорічної інспекції важливо: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52989" y="0"/>
            <a:ext cx="20393978" cy="10287000"/>
            <a:chOff x="0" y="0"/>
            <a:chExt cx="2719197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 flipV="1">
              <a:off x="6797993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455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1" flipV="1">
              <a:off x="0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797993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3595985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 flipV="1">
              <a:off x="20393978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3191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 flipV="1">
              <a:off x="13595985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0393978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9547955" y="-2117519"/>
            <a:ext cx="12555202" cy="14522037"/>
            <a:chOff x="0" y="0"/>
            <a:chExt cx="702716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02716" cy="812800"/>
            </a:xfrm>
            <a:custGeom>
              <a:avLst/>
              <a:gdLst/>
              <a:ahLst/>
              <a:cxnLst/>
              <a:rect l="l" t="t" r="r" b="b"/>
              <a:pathLst>
                <a:path w="702716" h="812800">
                  <a:moveTo>
                    <a:pt x="351358" y="0"/>
                  </a:moveTo>
                  <a:lnTo>
                    <a:pt x="702716" y="203200"/>
                  </a:lnTo>
                  <a:lnTo>
                    <a:pt x="702716" y="609600"/>
                  </a:lnTo>
                  <a:lnTo>
                    <a:pt x="351358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51358" y="0"/>
                  </a:lnTo>
                  <a:close/>
                </a:path>
              </a:pathLst>
            </a:custGeom>
            <a:solidFill>
              <a:srgbClr val="2F604B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82550"/>
              <a:ext cx="702716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4237162"/>
            <a:ext cx="7522304" cy="5021138"/>
          </a:xfrm>
          <a:custGeom>
            <a:avLst/>
            <a:gdLst/>
            <a:ahLst/>
            <a:cxnLst/>
            <a:rect l="l" t="t" r="r" b="b"/>
            <a:pathLst>
              <a:path w="7522304" h="5021138">
                <a:moveTo>
                  <a:pt x="0" y="0"/>
                </a:moveTo>
                <a:lnTo>
                  <a:pt x="7522304" y="0"/>
                </a:lnTo>
                <a:lnTo>
                  <a:pt x="7522304" y="5021138"/>
                </a:lnTo>
                <a:lnTo>
                  <a:pt x="0" y="50211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868147">
            <a:off x="7489793" y="6315924"/>
            <a:ext cx="767805" cy="3548681"/>
          </a:xfrm>
          <a:custGeom>
            <a:avLst/>
            <a:gdLst/>
            <a:ahLst/>
            <a:cxnLst/>
            <a:rect l="l" t="t" r="r" b="b"/>
            <a:pathLst>
              <a:path w="767805" h="3548681">
                <a:moveTo>
                  <a:pt x="0" y="0"/>
                </a:moveTo>
                <a:lnTo>
                  <a:pt x="767805" y="0"/>
                </a:lnTo>
                <a:lnTo>
                  <a:pt x="767805" y="3548680"/>
                </a:lnTo>
                <a:lnTo>
                  <a:pt x="0" y="3548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699509" y="981075"/>
            <a:ext cx="6069389" cy="2999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80"/>
              </a:lnSpc>
            </a:pPr>
            <a:r>
              <a:rPr lang="en-US" sz="4600">
                <a:solidFill>
                  <a:srgbClr val="1A1E2D"/>
                </a:solidFill>
                <a:latin typeface="Hagrid"/>
              </a:rPr>
              <a:t>Оновлена інформація, повинна включати: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30318" y="1719262"/>
            <a:ext cx="7878065" cy="679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Varela Round"/>
              </a:rPr>
              <a:t>• важливі зміни, що сталися на господарстві протягом року (зазначені раніше). </a:t>
            </a: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Varela Round"/>
              </a:rPr>
              <a:t>• інформацію, щодо насіння та садивного матеріалу. </a:t>
            </a: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Varela Round"/>
              </a:rPr>
              <a:t>• інформацію, щодо застосування добрив та ЗЗР </a:t>
            </a: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Varela Round"/>
              </a:rPr>
              <a:t>• період збору врожаю, середня врожайність, методи збору врожаю, наявність тварин на господарстві </a:t>
            </a: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Varela Round"/>
              </a:rPr>
              <a:t>• перелік органічного асортименту продукції та список клієнтів </a:t>
            </a:r>
          </a:p>
          <a:p>
            <a:pPr algn="l">
              <a:lnSpc>
                <a:spcPts val="4199"/>
              </a:lnSpc>
            </a:pPr>
            <a:endParaRPr lang="en-US" sz="2999">
              <a:solidFill>
                <a:srgbClr val="FFFFFF"/>
              </a:solidFill>
              <a:latin typeface="Varela Roun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028700" y="1028700"/>
            <a:ext cx="1070693" cy="1070693"/>
            <a:chOff x="0" y="0"/>
            <a:chExt cx="1427591" cy="142759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427591" cy="142759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C463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30962" y="181346"/>
              <a:ext cx="1165667" cy="969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01"/>
                </a:lnSpc>
              </a:pPr>
              <a:r>
                <a:rPr lang="en-US" sz="4215">
                  <a:solidFill>
                    <a:srgbClr val="1A1E2D"/>
                  </a:solidFill>
                  <a:latin typeface="Hagrid Ultra-Bold"/>
                </a:rPr>
                <a:t>1</a:t>
              </a:r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5" y="82809"/>
            <a:ext cx="2800562" cy="6356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37" y="60202"/>
            <a:ext cx="2823029" cy="7657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91" y="113137"/>
            <a:ext cx="1625308" cy="6598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52989" y="0"/>
            <a:ext cx="20393978" cy="10287000"/>
            <a:chOff x="0" y="0"/>
            <a:chExt cx="2719197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 flipV="1">
              <a:off x="6797993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455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1" flipV="1">
              <a:off x="0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797993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3595985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 flipV="1">
              <a:off x="20393978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3191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 flipV="1">
              <a:off x="13595985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0393978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 rot="-7254920">
            <a:off x="1233785" y="5034313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7"/>
                </a:lnTo>
                <a:lnTo>
                  <a:pt x="0" y="2913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8877936">
            <a:off x="3308416" y="-536904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7"/>
                </a:lnTo>
                <a:lnTo>
                  <a:pt x="0" y="2913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9258458">
            <a:off x="6667294" y="8497698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8"/>
                </a:lnTo>
                <a:lnTo>
                  <a:pt x="0" y="29134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224223">
            <a:off x="15471075" y="8143695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5" y="0"/>
                </a:lnTo>
                <a:lnTo>
                  <a:pt x="520785" y="2913487"/>
                </a:lnTo>
                <a:lnTo>
                  <a:pt x="0" y="2913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3268157">
            <a:off x="16854637" y="1484563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8"/>
                </a:lnTo>
                <a:lnTo>
                  <a:pt x="0" y="29134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2466946">
            <a:off x="10890524" y="-648794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8"/>
                </a:lnTo>
                <a:lnTo>
                  <a:pt x="0" y="29134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362811">
            <a:off x="1881122" y="7527567"/>
            <a:ext cx="3154307" cy="2637789"/>
          </a:xfrm>
          <a:custGeom>
            <a:avLst/>
            <a:gdLst/>
            <a:ahLst/>
            <a:cxnLst/>
            <a:rect l="l" t="t" r="r" b="b"/>
            <a:pathLst>
              <a:path w="3154307" h="2637789">
                <a:moveTo>
                  <a:pt x="0" y="0"/>
                </a:moveTo>
                <a:lnTo>
                  <a:pt x="3154307" y="0"/>
                </a:lnTo>
                <a:lnTo>
                  <a:pt x="3154307" y="2637789"/>
                </a:lnTo>
                <a:lnTo>
                  <a:pt x="0" y="26377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362000" flipH="1">
            <a:off x="9611583" y="7831149"/>
            <a:ext cx="3154307" cy="2637789"/>
          </a:xfrm>
          <a:custGeom>
            <a:avLst/>
            <a:gdLst/>
            <a:ahLst/>
            <a:cxnLst/>
            <a:rect l="l" t="t" r="r" b="b"/>
            <a:pathLst>
              <a:path w="3154307" h="2637789">
                <a:moveTo>
                  <a:pt x="3154307" y="0"/>
                </a:moveTo>
                <a:lnTo>
                  <a:pt x="0" y="0"/>
                </a:lnTo>
                <a:lnTo>
                  <a:pt x="0" y="2637790"/>
                </a:lnTo>
                <a:lnTo>
                  <a:pt x="3154307" y="2637790"/>
                </a:lnTo>
                <a:lnTo>
                  <a:pt x="315430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362811">
            <a:off x="15797059" y="5172161"/>
            <a:ext cx="3154307" cy="2637789"/>
          </a:xfrm>
          <a:custGeom>
            <a:avLst/>
            <a:gdLst/>
            <a:ahLst/>
            <a:cxnLst/>
            <a:rect l="l" t="t" r="r" b="b"/>
            <a:pathLst>
              <a:path w="3154307" h="2637789">
                <a:moveTo>
                  <a:pt x="0" y="0"/>
                </a:moveTo>
                <a:lnTo>
                  <a:pt x="3154307" y="0"/>
                </a:lnTo>
                <a:lnTo>
                  <a:pt x="3154307" y="2637790"/>
                </a:lnTo>
                <a:lnTo>
                  <a:pt x="0" y="2637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1362000" flipH="1">
            <a:off x="13573923" y="-851374"/>
            <a:ext cx="3154307" cy="2637789"/>
          </a:xfrm>
          <a:custGeom>
            <a:avLst/>
            <a:gdLst/>
            <a:ahLst/>
            <a:cxnLst/>
            <a:rect l="l" t="t" r="r" b="b"/>
            <a:pathLst>
              <a:path w="3154307" h="2637789">
                <a:moveTo>
                  <a:pt x="3154307" y="0"/>
                </a:moveTo>
                <a:lnTo>
                  <a:pt x="0" y="0"/>
                </a:lnTo>
                <a:lnTo>
                  <a:pt x="0" y="2637789"/>
                </a:lnTo>
                <a:lnTo>
                  <a:pt x="3154307" y="2637789"/>
                </a:lnTo>
                <a:lnTo>
                  <a:pt x="315430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362000" flipH="1">
            <a:off x="-666189" y="1535169"/>
            <a:ext cx="3154307" cy="2637789"/>
          </a:xfrm>
          <a:custGeom>
            <a:avLst/>
            <a:gdLst/>
            <a:ahLst/>
            <a:cxnLst/>
            <a:rect l="l" t="t" r="r" b="b"/>
            <a:pathLst>
              <a:path w="3154307" h="2637789">
                <a:moveTo>
                  <a:pt x="3154308" y="0"/>
                </a:moveTo>
                <a:lnTo>
                  <a:pt x="0" y="0"/>
                </a:lnTo>
                <a:lnTo>
                  <a:pt x="0" y="2637789"/>
                </a:lnTo>
                <a:lnTo>
                  <a:pt x="3154308" y="2637789"/>
                </a:lnTo>
                <a:lnTo>
                  <a:pt x="315430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362811">
            <a:off x="5702377" y="-1067817"/>
            <a:ext cx="3154307" cy="2637789"/>
          </a:xfrm>
          <a:custGeom>
            <a:avLst/>
            <a:gdLst/>
            <a:ahLst/>
            <a:cxnLst/>
            <a:rect l="l" t="t" r="r" b="b"/>
            <a:pathLst>
              <a:path w="3154307" h="2637789">
                <a:moveTo>
                  <a:pt x="0" y="0"/>
                </a:moveTo>
                <a:lnTo>
                  <a:pt x="3154308" y="0"/>
                </a:lnTo>
                <a:lnTo>
                  <a:pt x="3154308" y="2637790"/>
                </a:lnTo>
                <a:lnTo>
                  <a:pt x="0" y="2637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087810" y="4624523"/>
            <a:ext cx="11643657" cy="2567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>
                <a:solidFill>
                  <a:srgbClr val="1A1E2D"/>
                </a:solidFill>
                <a:latin typeface="Varela Round"/>
              </a:rPr>
              <a:t>оновити та надіслати в офіс органу сертифікації інформацію щодо структури посівних площ, врожайності культур та зберігання продукції на поточний рік з усією інформацією (населений пункт, номер/назва поля, культура, сорт/гібрид, репродукція, період культивації, площа, запланована урожайність, фактична врожайність, кількість продукції, що надійшла на зберігання тощо) (бланк надає орган сертифікації); </a:t>
            </a:r>
          </a:p>
        </p:txBody>
      </p:sp>
      <p:sp>
        <p:nvSpPr>
          <p:cNvPr id="24" name="Freeform 24"/>
          <p:cNvSpPr/>
          <p:nvPr/>
        </p:nvSpPr>
        <p:spPr>
          <a:xfrm rot="-5892819">
            <a:off x="3054392" y="3317151"/>
            <a:ext cx="1617791" cy="1795052"/>
          </a:xfrm>
          <a:custGeom>
            <a:avLst/>
            <a:gdLst/>
            <a:ahLst/>
            <a:cxnLst/>
            <a:rect l="l" t="t" r="r" b="b"/>
            <a:pathLst>
              <a:path w="1617791" h="1795052">
                <a:moveTo>
                  <a:pt x="0" y="0"/>
                </a:moveTo>
                <a:lnTo>
                  <a:pt x="1617791" y="0"/>
                </a:lnTo>
                <a:lnTo>
                  <a:pt x="1617791" y="1795052"/>
                </a:lnTo>
                <a:lnTo>
                  <a:pt x="0" y="17950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4867170" y="2419067"/>
            <a:ext cx="8007668" cy="1445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1A1E2D"/>
                </a:solidFill>
                <a:latin typeface="Hagrid Ultra-Bold"/>
              </a:rPr>
              <a:t>До загальної щорічної інспекції важливо: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52989" y="0"/>
            <a:ext cx="20393978" cy="10287000"/>
            <a:chOff x="0" y="0"/>
            <a:chExt cx="2719197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 flipV="1">
              <a:off x="6797993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455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1" flipV="1">
              <a:off x="0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797993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3595985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 flipV="1">
              <a:off x="20393978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3191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 flipV="1">
              <a:off x="13595985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0393978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 rot="-7254920">
            <a:off x="1233785" y="5034313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7"/>
                </a:lnTo>
                <a:lnTo>
                  <a:pt x="0" y="2913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8877936">
            <a:off x="3308416" y="-536904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7"/>
                </a:lnTo>
                <a:lnTo>
                  <a:pt x="0" y="2913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9258458">
            <a:off x="6667294" y="8497698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8"/>
                </a:lnTo>
                <a:lnTo>
                  <a:pt x="0" y="29134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224223">
            <a:off x="15471075" y="8143695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5" y="0"/>
                </a:lnTo>
                <a:lnTo>
                  <a:pt x="520785" y="2913487"/>
                </a:lnTo>
                <a:lnTo>
                  <a:pt x="0" y="2913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3268157">
            <a:off x="16854637" y="1484563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8"/>
                </a:lnTo>
                <a:lnTo>
                  <a:pt x="0" y="29134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2466946">
            <a:off x="10890524" y="-648794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8"/>
                </a:lnTo>
                <a:lnTo>
                  <a:pt x="0" y="29134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362811">
            <a:off x="1881122" y="7527567"/>
            <a:ext cx="3154307" cy="2637789"/>
          </a:xfrm>
          <a:custGeom>
            <a:avLst/>
            <a:gdLst/>
            <a:ahLst/>
            <a:cxnLst/>
            <a:rect l="l" t="t" r="r" b="b"/>
            <a:pathLst>
              <a:path w="3154307" h="2637789">
                <a:moveTo>
                  <a:pt x="0" y="0"/>
                </a:moveTo>
                <a:lnTo>
                  <a:pt x="3154307" y="0"/>
                </a:lnTo>
                <a:lnTo>
                  <a:pt x="3154307" y="2637789"/>
                </a:lnTo>
                <a:lnTo>
                  <a:pt x="0" y="26377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362000" flipH="1">
            <a:off x="9611583" y="7831149"/>
            <a:ext cx="3154307" cy="2637789"/>
          </a:xfrm>
          <a:custGeom>
            <a:avLst/>
            <a:gdLst/>
            <a:ahLst/>
            <a:cxnLst/>
            <a:rect l="l" t="t" r="r" b="b"/>
            <a:pathLst>
              <a:path w="3154307" h="2637789">
                <a:moveTo>
                  <a:pt x="3154307" y="0"/>
                </a:moveTo>
                <a:lnTo>
                  <a:pt x="0" y="0"/>
                </a:lnTo>
                <a:lnTo>
                  <a:pt x="0" y="2637790"/>
                </a:lnTo>
                <a:lnTo>
                  <a:pt x="3154307" y="2637790"/>
                </a:lnTo>
                <a:lnTo>
                  <a:pt x="315430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362811">
            <a:off x="15797059" y="5172161"/>
            <a:ext cx="3154307" cy="2637789"/>
          </a:xfrm>
          <a:custGeom>
            <a:avLst/>
            <a:gdLst/>
            <a:ahLst/>
            <a:cxnLst/>
            <a:rect l="l" t="t" r="r" b="b"/>
            <a:pathLst>
              <a:path w="3154307" h="2637789">
                <a:moveTo>
                  <a:pt x="0" y="0"/>
                </a:moveTo>
                <a:lnTo>
                  <a:pt x="3154307" y="0"/>
                </a:lnTo>
                <a:lnTo>
                  <a:pt x="3154307" y="2637790"/>
                </a:lnTo>
                <a:lnTo>
                  <a:pt x="0" y="2637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1362000" flipH="1">
            <a:off x="13573923" y="-851374"/>
            <a:ext cx="3154307" cy="2637789"/>
          </a:xfrm>
          <a:custGeom>
            <a:avLst/>
            <a:gdLst/>
            <a:ahLst/>
            <a:cxnLst/>
            <a:rect l="l" t="t" r="r" b="b"/>
            <a:pathLst>
              <a:path w="3154307" h="2637789">
                <a:moveTo>
                  <a:pt x="3154307" y="0"/>
                </a:moveTo>
                <a:lnTo>
                  <a:pt x="0" y="0"/>
                </a:lnTo>
                <a:lnTo>
                  <a:pt x="0" y="2637789"/>
                </a:lnTo>
                <a:lnTo>
                  <a:pt x="3154307" y="2637789"/>
                </a:lnTo>
                <a:lnTo>
                  <a:pt x="315430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362000" flipH="1">
            <a:off x="-666189" y="1535169"/>
            <a:ext cx="3154307" cy="2637789"/>
          </a:xfrm>
          <a:custGeom>
            <a:avLst/>
            <a:gdLst/>
            <a:ahLst/>
            <a:cxnLst/>
            <a:rect l="l" t="t" r="r" b="b"/>
            <a:pathLst>
              <a:path w="3154307" h="2637789">
                <a:moveTo>
                  <a:pt x="3154308" y="0"/>
                </a:moveTo>
                <a:lnTo>
                  <a:pt x="0" y="0"/>
                </a:lnTo>
                <a:lnTo>
                  <a:pt x="0" y="2637789"/>
                </a:lnTo>
                <a:lnTo>
                  <a:pt x="3154308" y="2637789"/>
                </a:lnTo>
                <a:lnTo>
                  <a:pt x="315430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362811">
            <a:off x="5702377" y="-1067817"/>
            <a:ext cx="3154307" cy="2637789"/>
          </a:xfrm>
          <a:custGeom>
            <a:avLst/>
            <a:gdLst/>
            <a:ahLst/>
            <a:cxnLst/>
            <a:rect l="l" t="t" r="r" b="b"/>
            <a:pathLst>
              <a:path w="3154307" h="2637789">
                <a:moveTo>
                  <a:pt x="0" y="0"/>
                </a:moveTo>
                <a:lnTo>
                  <a:pt x="3154308" y="0"/>
                </a:lnTo>
                <a:lnTo>
                  <a:pt x="3154308" y="2637790"/>
                </a:lnTo>
                <a:lnTo>
                  <a:pt x="0" y="2637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087810" y="4624523"/>
            <a:ext cx="11643657" cy="1710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>
                <a:solidFill>
                  <a:srgbClr val="1A1E2D"/>
                </a:solidFill>
                <a:latin typeface="Varela Round"/>
              </a:rPr>
              <a:t> впровадити необхідні заходи для усунення невідповідностей, що зазначені в Підсумковій Оцінці по результатам попередньої інспекції; </a:t>
            </a:r>
          </a:p>
          <a:p>
            <a:pPr algn="ctr">
              <a:lnSpc>
                <a:spcPts val="3380"/>
              </a:lnSpc>
            </a:pPr>
            <a:endParaRPr lang="en-US" sz="2600">
              <a:solidFill>
                <a:srgbClr val="1A1E2D"/>
              </a:solidFill>
              <a:latin typeface="Varela Round"/>
            </a:endParaRPr>
          </a:p>
          <a:p>
            <a:pPr algn="ctr">
              <a:lnSpc>
                <a:spcPts val="3380"/>
              </a:lnSpc>
            </a:pPr>
            <a:r>
              <a:rPr lang="en-US" sz="2600">
                <a:solidFill>
                  <a:srgbClr val="1A1E2D"/>
                </a:solidFill>
                <a:latin typeface="Varela Round"/>
              </a:rPr>
              <a:t>підготувати обов’язкові додатки.  </a:t>
            </a:r>
          </a:p>
        </p:txBody>
      </p:sp>
      <p:sp>
        <p:nvSpPr>
          <p:cNvPr id="24" name="Freeform 24"/>
          <p:cNvSpPr/>
          <p:nvPr/>
        </p:nvSpPr>
        <p:spPr>
          <a:xfrm rot="-5892819">
            <a:off x="3054392" y="3317151"/>
            <a:ext cx="1617791" cy="1795052"/>
          </a:xfrm>
          <a:custGeom>
            <a:avLst/>
            <a:gdLst/>
            <a:ahLst/>
            <a:cxnLst/>
            <a:rect l="l" t="t" r="r" b="b"/>
            <a:pathLst>
              <a:path w="1617791" h="1795052">
                <a:moveTo>
                  <a:pt x="0" y="0"/>
                </a:moveTo>
                <a:lnTo>
                  <a:pt x="1617791" y="0"/>
                </a:lnTo>
                <a:lnTo>
                  <a:pt x="1617791" y="1795052"/>
                </a:lnTo>
                <a:lnTo>
                  <a:pt x="0" y="17950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4867170" y="2419067"/>
            <a:ext cx="8007668" cy="1445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1A1E2D"/>
                </a:solidFill>
                <a:latin typeface="Hagrid Ultra-Bold"/>
              </a:rPr>
              <a:t>До загальної щорічної інспекції важливо: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52989" y="0"/>
            <a:ext cx="20393978" cy="10287000"/>
            <a:chOff x="0" y="0"/>
            <a:chExt cx="2719197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 flipV="1">
              <a:off x="6797993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455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1" flipV="1">
              <a:off x="0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797993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3595985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 flipV="1">
              <a:off x="20393978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3191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 flipV="1">
              <a:off x="13595985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0393978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2994193" y="1028700"/>
            <a:ext cx="1070693" cy="1070693"/>
            <a:chOff x="0" y="0"/>
            <a:chExt cx="1427591" cy="1427591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427591" cy="142759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C463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30962" y="181346"/>
              <a:ext cx="1165667" cy="969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01"/>
                </a:lnSpc>
              </a:pPr>
              <a:r>
                <a:rPr lang="en-US" sz="4215">
                  <a:solidFill>
                    <a:srgbClr val="1A1E2D"/>
                  </a:solidFill>
                  <a:latin typeface="Hagrid Ultra-Bold"/>
                </a:rPr>
                <a:t>1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93147" y="2101291"/>
            <a:ext cx="1070693" cy="1070693"/>
            <a:chOff x="0" y="0"/>
            <a:chExt cx="1427591" cy="1427591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427591" cy="1427591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C463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30962" y="181346"/>
              <a:ext cx="1165667" cy="969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01"/>
                </a:lnSpc>
              </a:pPr>
              <a:r>
                <a:rPr lang="en-US" sz="4215">
                  <a:solidFill>
                    <a:srgbClr val="1A1E2D"/>
                  </a:solidFill>
                  <a:latin typeface="Hagrid Ultra-Bold"/>
                </a:rPr>
                <a:t>2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6421795" y="1279249"/>
            <a:ext cx="1232700" cy="1512515"/>
          </a:xfrm>
          <a:custGeom>
            <a:avLst/>
            <a:gdLst/>
            <a:ahLst/>
            <a:cxnLst/>
            <a:rect l="l" t="t" r="r" b="b"/>
            <a:pathLst>
              <a:path w="1232700" h="1512515">
                <a:moveTo>
                  <a:pt x="0" y="0"/>
                </a:moveTo>
                <a:lnTo>
                  <a:pt x="1232699" y="0"/>
                </a:lnTo>
                <a:lnTo>
                  <a:pt x="1232699" y="1512515"/>
                </a:lnTo>
                <a:lnTo>
                  <a:pt x="0" y="1512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035187">
            <a:off x="14609387" y="1162987"/>
            <a:ext cx="1178492" cy="1799224"/>
          </a:xfrm>
          <a:custGeom>
            <a:avLst/>
            <a:gdLst/>
            <a:ahLst/>
            <a:cxnLst/>
            <a:rect l="l" t="t" r="r" b="b"/>
            <a:pathLst>
              <a:path w="1178492" h="1799224">
                <a:moveTo>
                  <a:pt x="0" y="0"/>
                </a:moveTo>
                <a:lnTo>
                  <a:pt x="1178492" y="0"/>
                </a:lnTo>
                <a:lnTo>
                  <a:pt x="1178492" y="1799224"/>
                </a:lnTo>
                <a:lnTo>
                  <a:pt x="0" y="17992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3986143" y="1203049"/>
            <a:ext cx="8993274" cy="64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1A1E2D"/>
                </a:solidFill>
                <a:latin typeface="Hagrid Ultra-Bold"/>
              </a:rPr>
              <a:t> Оновлений Опис Оператора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95586" y="3638709"/>
            <a:ext cx="17536628" cy="427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 dirty="0">
                <a:solidFill>
                  <a:srgbClr val="1A1E2D"/>
                </a:solidFill>
                <a:latin typeface="Varela Round"/>
              </a:rPr>
              <a:t> 1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Карта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господарства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(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включаючи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всі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поля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та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приміщення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) </a:t>
            </a:r>
          </a:p>
          <a:p>
            <a:pPr algn="just">
              <a:lnSpc>
                <a:spcPts val="3080"/>
              </a:lnSpc>
            </a:pPr>
            <a:r>
              <a:rPr lang="en-US" sz="2200" dirty="0">
                <a:solidFill>
                  <a:srgbClr val="1A1E2D"/>
                </a:solidFill>
                <a:latin typeface="Varela Round"/>
              </a:rPr>
              <a:t>2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Історія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полів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та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підтвердження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про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попереднє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використання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( у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випадку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додавання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нових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полів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) </a:t>
            </a:r>
          </a:p>
          <a:p>
            <a:pPr algn="just">
              <a:lnSpc>
                <a:spcPts val="3080"/>
              </a:lnSpc>
            </a:pPr>
            <a:r>
              <a:rPr lang="en-US" sz="2200" dirty="0">
                <a:solidFill>
                  <a:srgbClr val="1A1E2D"/>
                </a:solidFill>
                <a:latin typeface="Varela Round"/>
              </a:rPr>
              <a:t>3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Документація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господарства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(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польовий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журнал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,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складська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книга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тощо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) </a:t>
            </a:r>
          </a:p>
          <a:p>
            <a:pPr algn="just">
              <a:lnSpc>
                <a:spcPts val="3080"/>
              </a:lnSpc>
            </a:pPr>
            <a:r>
              <a:rPr lang="en-US" sz="2200" dirty="0">
                <a:solidFill>
                  <a:srgbClr val="1A1E2D"/>
                </a:solidFill>
                <a:latin typeface="Varela Round"/>
              </a:rPr>
              <a:t>4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Зведені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річні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дані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по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засобам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(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добрива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, ЗЗР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тощо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)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по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кожному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полю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за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минулий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сезон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</a:p>
          <a:p>
            <a:pPr algn="just">
              <a:lnSpc>
                <a:spcPts val="3080"/>
              </a:lnSpc>
            </a:pPr>
            <a:r>
              <a:rPr lang="en-US" sz="2200" dirty="0">
                <a:solidFill>
                  <a:srgbClr val="1A1E2D"/>
                </a:solidFill>
                <a:latin typeface="Varela Round"/>
              </a:rPr>
              <a:t>5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Зведені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дані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по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продажу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(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якщо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експортуєте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) </a:t>
            </a:r>
          </a:p>
          <a:p>
            <a:pPr algn="just">
              <a:lnSpc>
                <a:spcPts val="3080"/>
              </a:lnSpc>
            </a:pPr>
            <a:r>
              <a:rPr lang="en-US" sz="2200" dirty="0">
                <a:solidFill>
                  <a:srgbClr val="1A1E2D"/>
                </a:solidFill>
                <a:latin typeface="Varela Round"/>
              </a:rPr>
              <a:t>6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План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сівозміни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</a:p>
          <a:p>
            <a:pPr algn="just">
              <a:lnSpc>
                <a:spcPts val="3080"/>
              </a:lnSpc>
            </a:pPr>
            <a:r>
              <a:rPr lang="en-US" sz="2200" dirty="0">
                <a:solidFill>
                  <a:srgbClr val="1A1E2D"/>
                </a:solidFill>
                <a:latin typeface="Varela Round"/>
              </a:rPr>
              <a:t>7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Внутрішні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процедури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та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інструкції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</a:p>
          <a:p>
            <a:pPr algn="just">
              <a:lnSpc>
                <a:spcPts val="3080"/>
              </a:lnSpc>
            </a:pPr>
            <a:r>
              <a:rPr lang="en-US" sz="2200" dirty="0">
                <a:solidFill>
                  <a:srgbClr val="1A1E2D"/>
                </a:solidFill>
                <a:latin typeface="Varela Round"/>
              </a:rPr>
              <a:t>8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Документи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на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засоби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(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насіння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, ЗЗР,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добрива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тощо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)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та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ГМО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декларації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</a:p>
          <a:p>
            <a:pPr algn="just">
              <a:lnSpc>
                <a:spcPts val="3080"/>
              </a:lnSpc>
            </a:pPr>
            <a:r>
              <a:rPr lang="en-US" sz="2200" dirty="0">
                <a:solidFill>
                  <a:srgbClr val="1A1E2D"/>
                </a:solidFill>
                <a:latin typeface="Varela Round"/>
              </a:rPr>
              <a:t>9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Нові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поля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: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Підтвердження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про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попереднє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використання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та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історія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поля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</a:p>
          <a:p>
            <a:pPr algn="just">
              <a:lnSpc>
                <a:spcPts val="3080"/>
              </a:lnSpc>
            </a:pPr>
            <a:r>
              <a:rPr lang="en-US" sz="2200" dirty="0">
                <a:solidFill>
                  <a:srgbClr val="1A1E2D"/>
                </a:solidFill>
                <a:latin typeface="Varela Round"/>
              </a:rPr>
              <a:t>10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Аналізи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ґрунту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(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якщо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 </a:t>
            </a:r>
            <a:r>
              <a:rPr lang="en-US" sz="2200" dirty="0" err="1">
                <a:solidFill>
                  <a:srgbClr val="1A1E2D"/>
                </a:solidFill>
                <a:latin typeface="Varela Round"/>
              </a:rPr>
              <a:t>проводилися</a:t>
            </a:r>
            <a:r>
              <a:rPr lang="en-US" sz="2200" dirty="0">
                <a:solidFill>
                  <a:srgbClr val="1A1E2D"/>
                </a:solidFill>
                <a:latin typeface="Varela Round"/>
              </a:rPr>
              <a:t>)</a:t>
            </a:r>
          </a:p>
          <a:p>
            <a:pPr algn="just">
              <a:lnSpc>
                <a:spcPts val="3080"/>
              </a:lnSpc>
            </a:pPr>
            <a:endParaRPr lang="en-US" sz="2200" dirty="0">
              <a:solidFill>
                <a:srgbClr val="1A1E2D"/>
              </a:solidFill>
              <a:latin typeface="Varela Roun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063840" y="2275640"/>
            <a:ext cx="9636216" cy="64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1A1E2D"/>
                </a:solidFill>
                <a:latin typeface="Hagrid Bold"/>
              </a:rPr>
              <a:t> Додатки до Опису Оператора: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17693" y="-8531"/>
            <a:ext cx="17892414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dirty="0" err="1">
                <a:solidFill>
                  <a:srgbClr val="1A1E2D"/>
                </a:solidFill>
                <a:latin typeface="Canva Sans Bold"/>
              </a:rPr>
              <a:t>Пакет</a:t>
            </a:r>
            <a:r>
              <a:rPr lang="en-US" sz="3299" dirty="0">
                <a:solidFill>
                  <a:srgbClr val="1A1E2D"/>
                </a:solidFill>
                <a:latin typeface="Canva Sans Bold"/>
              </a:rPr>
              <a:t> </a:t>
            </a:r>
            <a:r>
              <a:rPr lang="en-US" sz="3299" dirty="0" err="1">
                <a:solidFill>
                  <a:srgbClr val="1A1E2D"/>
                </a:solidFill>
                <a:latin typeface="Canva Sans Bold"/>
              </a:rPr>
              <a:t>документів</a:t>
            </a:r>
            <a:r>
              <a:rPr lang="en-US" sz="3299" dirty="0">
                <a:solidFill>
                  <a:srgbClr val="1A1E2D"/>
                </a:solidFill>
                <a:latin typeface="Canva Sans Bold"/>
              </a:rPr>
              <a:t>, </a:t>
            </a:r>
            <a:r>
              <a:rPr lang="en-US" sz="3299" dirty="0" err="1">
                <a:solidFill>
                  <a:srgbClr val="1A1E2D"/>
                </a:solidFill>
                <a:latin typeface="Canva Sans Bold"/>
              </a:rPr>
              <a:t>що</a:t>
            </a:r>
            <a:r>
              <a:rPr lang="en-US" sz="3299" dirty="0">
                <a:solidFill>
                  <a:srgbClr val="1A1E2D"/>
                </a:solidFill>
                <a:latin typeface="Canva Sans Bold"/>
              </a:rPr>
              <a:t> </a:t>
            </a:r>
            <a:r>
              <a:rPr lang="en-US" sz="3299" dirty="0" err="1">
                <a:solidFill>
                  <a:srgbClr val="1A1E2D"/>
                </a:solidFill>
                <a:latin typeface="Canva Sans Bold"/>
              </a:rPr>
              <a:t>повинен</a:t>
            </a:r>
            <a:r>
              <a:rPr lang="en-US" sz="3299" dirty="0">
                <a:solidFill>
                  <a:srgbClr val="1A1E2D"/>
                </a:solidFill>
                <a:latin typeface="Canva Sans Bold"/>
              </a:rPr>
              <a:t> </a:t>
            </a:r>
            <a:r>
              <a:rPr lang="en-US" sz="3299" dirty="0" err="1">
                <a:solidFill>
                  <a:srgbClr val="1A1E2D"/>
                </a:solidFill>
                <a:latin typeface="Canva Sans Bold"/>
              </a:rPr>
              <a:t>бути</a:t>
            </a:r>
            <a:r>
              <a:rPr lang="en-US" sz="3299" dirty="0">
                <a:solidFill>
                  <a:srgbClr val="1A1E2D"/>
                </a:solidFill>
                <a:latin typeface="Canva Sans Bold"/>
              </a:rPr>
              <a:t> </a:t>
            </a:r>
            <a:r>
              <a:rPr lang="en-US" sz="3299" dirty="0" err="1">
                <a:solidFill>
                  <a:srgbClr val="1A1E2D"/>
                </a:solidFill>
                <a:latin typeface="Canva Sans Bold"/>
              </a:rPr>
              <a:t>підготовлений</a:t>
            </a:r>
            <a:r>
              <a:rPr lang="en-US" sz="3299" dirty="0">
                <a:solidFill>
                  <a:srgbClr val="1A1E2D"/>
                </a:solidFill>
                <a:latin typeface="Canva Sans Bold"/>
              </a:rPr>
              <a:t> </a:t>
            </a:r>
            <a:r>
              <a:rPr lang="en-US" sz="3299" dirty="0" err="1">
                <a:solidFill>
                  <a:srgbClr val="1A1E2D"/>
                </a:solidFill>
                <a:latin typeface="Canva Sans Bold"/>
              </a:rPr>
              <a:t>до</a:t>
            </a:r>
            <a:r>
              <a:rPr lang="en-US" sz="3299" dirty="0">
                <a:solidFill>
                  <a:srgbClr val="1A1E2D"/>
                </a:solidFill>
                <a:latin typeface="Canva Sans Bold"/>
              </a:rPr>
              <a:t> </a:t>
            </a:r>
            <a:r>
              <a:rPr lang="en-US" sz="3299" dirty="0" err="1">
                <a:solidFill>
                  <a:srgbClr val="1A1E2D"/>
                </a:solidFill>
                <a:latin typeface="Canva Sans Bold"/>
              </a:rPr>
              <a:t>загальної</a:t>
            </a:r>
            <a:r>
              <a:rPr lang="en-US" sz="3299" dirty="0">
                <a:solidFill>
                  <a:srgbClr val="1A1E2D"/>
                </a:solidFill>
                <a:latin typeface="Canva Sans Bold"/>
              </a:rPr>
              <a:t> </a:t>
            </a:r>
            <a:r>
              <a:rPr lang="en-US" sz="3299" dirty="0" err="1">
                <a:solidFill>
                  <a:srgbClr val="1A1E2D"/>
                </a:solidFill>
                <a:latin typeface="Canva Sans Bold"/>
              </a:rPr>
              <a:t>щорічної</a:t>
            </a:r>
            <a:r>
              <a:rPr lang="en-US" sz="3299" dirty="0">
                <a:solidFill>
                  <a:srgbClr val="1A1E2D"/>
                </a:solidFill>
                <a:latin typeface="Canva Sans Bold"/>
              </a:rPr>
              <a:t> </a:t>
            </a:r>
            <a:r>
              <a:rPr lang="en-US" sz="3299" dirty="0" err="1">
                <a:solidFill>
                  <a:srgbClr val="1A1E2D"/>
                </a:solidFill>
                <a:latin typeface="Canva Sans Bold"/>
              </a:rPr>
              <a:t>інспекції</a:t>
            </a:r>
            <a:r>
              <a:rPr lang="en-US" sz="3299" dirty="0">
                <a:solidFill>
                  <a:srgbClr val="1A1E2D"/>
                </a:solidFill>
                <a:latin typeface="Canva Sans Bold"/>
              </a:rPr>
              <a:t>: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52989" y="0"/>
            <a:ext cx="20393978" cy="10287000"/>
            <a:chOff x="0" y="0"/>
            <a:chExt cx="2719197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 flipV="1">
              <a:off x="6797993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455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1" flipV="1">
              <a:off x="0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797993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3595985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 flipV="1">
              <a:off x="20393978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3191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 flipV="1">
              <a:off x="13595985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0393978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 rot="-7254920">
            <a:off x="1233785" y="5034313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7"/>
                </a:lnTo>
                <a:lnTo>
                  <a:pt x="0" y="2913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8877936">
            <a:off x="3308416" y="-536904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7"/>
                </a:lnTo>
                <a:lnTo>
                  <a:pt x="0" y="2913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9258458">
            <a:off x="6667294" y="8497698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8"/>
                </a:lnTo>
                <a:lnTo>
                  <a:pt x="0" y="29134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224223">
            <a:off x="15471075" y="8143695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5" y="0"/>
                </a:lnTo>
                <a:lnTo>
                  <a:pt x="520785" y="2913487"/>
                </a:lnTo>
                <a:lnTo>
                  <a:pt x="0" y="2913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3268157">
            <a:off x="16854637" y="1484563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8"/>
                </a:lnTo>
                <a:lnTo>
                  <a:pt x="0" y="29134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2466946">
            <a:off x="10890524" y="-648794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8"/>
                </a:lnTo>
                <a:lnTo>
                  <a:pt x="0" y="29134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746215">
            <a:off x="43976" y="1521774"/>
            <a:ext cx="2900406" cy="3362789"/>
          </a:xfrm>
          <a:custGeom>
            <a:avLst/>
            <a:gdLst/>
            <a:ahLst/>
            <a:cxnLst/>
            <a:rect l="l" t="t" r="r" b="b"/>
            <a:pathLst>
              <a:path w="2900406" h="3362789">
                <a:moveTo>
                  <a:pt x="0" y="0"/>
                </a:moveTo>
                <a:lnTo>
                  <a:pt x="2900405" y="0"/>
                </a:lnTo>
                <a:lnTo>
                  <a:pt x="2900405" y="3362789"/>
                </a:lnTo>
                <a:lnTo>
                  <a:pt x="0" y="33627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983442" y="2720163"/>
            <a:ext cx="11409899" cy="165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1A1E2D"/>
                </a:solidFill>
                <a:latin typeface="Hagrid Ultra-Bold"/>
              </a:rPr>
              <a:t> У результаті сертифікації виробник кожного року отримує пакет Сертифікаційних документів, до якого входять: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82246" y="5481125"/>
            <a:ext cx="9320613" cy="2522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9"/>
              </a:lnSpc>
            </a:pPr>
            <a:r>
              <a:rPr lang="en-US" sz="3099">
                <a:solidFill>
                  <a:srgbClr val="1A1E2D"/>
                </a:solidFill>
                <a:latin typeface="Varela Round"/>
              </a:rPr>
              <a:t> • Сертифікат (у разі позитивного рішення). </a:t>
            </a:r>
          </a:p>
          <a:p>
            <a:pPr algn="l">
              <a:lnSpc>
                <a:spcPts val="4029"/>
              </a:lnSpc>
            </a:pPr>
            <a:r>
              <a:rPr lang="en-US" sz="3099">
                <a:solidFill>
                  <a:srgbClr val="1A1E2D"/>
                </a:solidFill>
                <a:latin typeface="Varela Round"/>
              </a:rPr>
              <a:t> • Сертифікаційне Рішення. </a:t>
            </a:r>
          </a:p>
          <a:p>
            <a:pPr algn="l">
              <a:lnSpc>
                <a:spcPts val="4029"/>
              </a:lnSpc>
            </a:pPr>
            <a:r>
              <a:rPr lang="en-US" sz="3099">
                <a:solidFill>
                  <a:srgbClr val="1A1E2D"/>
                </a:solidFill>
                <a:latin typeface="Varela Round"/>
              </a:rPr>
              <a:t> • Підсумкова Оцінка. </a:t>
            </a:r>
          </a:p>
          <a:p>
            <a:pPr algn="l">
              <a:lnSpc>
                <a:spcPts val="4029"/>
              </a:lnSpc>
            </a:pPr>
            <a:r>
              <a:rPr lang="en-US" sz="3099">
                <a:solidFill>
                  <a:srgbClr val="1A1E2D"/>
                </a:solidFill>
                <a:latin typeface="Varela Round"/>
              </a:rPr>
              <a:t> • Інспекційний Звіт.</a:t>
            </a:r>
          </a:p>
          <a:p>
            <a:pPr algn="l">
              <a:lnSpc>
                <a:spcPts val="4029"/>
              </a:lnSpc>
            </a:pPr>
            <a:endParaRPr lang="en-US" sz="3099">
              <a:solidFill>
                <a:srgbClr val="1A1E2D"/>
              </a:solidFill>
              <a:latin typeface="Varela Round"/>
            </a:endParaRPr>
          </a:p>
        </p:txBody>
      </p:sp>
      <p:sp>
        <p:nvSpPr>
          <p:cNvPr id="20" name="Freeform 20"/>
          <p:cNvSpPr/>
          <p:nvPr/>
        </p:nvSpPr>
        <p:spPr>
          <a:xfrm rot="-1746215">
            <a:off x="10146915" y="8543243"/>
            <a:ext cx="2900406" cy="3362789"/>
          </a:xfrm>
          <a:custGeom>
            <a:avLst/>
            <a:gdLst/>
            <a:ahLst/>
            <a:cxnLst/>
            <a:rect l="l" t="t" r="r" b="b"/>
            <a:pathLst>
              <a:path w="2900406" h="3362789">
                <a:moveTo>
                  <a:pt x="0" y="0"/>
                </a:moveTo>
                <a:lnTo>
                  <a:pt x="2900406" y="0"/>
                </a:lnTo>
                <a:lnTo>
                  <a:pt x="2900406" y="3362789"/>
                </a:lnTo>
                <a:lnTo>
                  <a:pt x="0" y="33627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746215">
            <a:off x="13724181" y="-1031750"/>
            <a:ext cx="2900406" cy="3362789"/>
          </a:xfrm>
          <a:custGeom>
            <a:avLst/>
            <a:gdLst/>
            <a:ahLst/>
            <a:cxnLst/>
            <a:rect l="l" t="t" r="r" b="b"/>
            <a:pathLst>
              <a:path w="2900406" h="3362789">
                <a:moveTo>
                  <a:pt x="0" y="0"/>
                </a:moveTo>
                <a:lnTo>
                  <a:pt x="2900405" y="0"/>
                </a:lnTo>
                <a:lnTo>
                  <a:pt x="2900405" y="3362789"/>
                </a:lnTo>
                <a:lnTo>
                  <a:pt x="0" y="33627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746000">
            <a:off x="1663366" y="7919044"/>
            <a:ext cx="2900406" cy="3362789"/>
          </a:xfrm>
          <a:custGeom>
            <a:avLst/>
            <a:gdLst/>
            <a:ahLst/>
            <a:cxnLst/>
            <a:rect l="l" t="t" r="r" b="b"/>
            <a:pathLst>
              <a:path w="2900406" h="3362789">
                <a:moveTo>
                  <a:pt x="0" y="0"/>
                </a:moveTo>
                <a:lnTo>
                  <a:pt x="2900405" y="0"/>
                </a:lnTo>
                <a:lnTo>
                  <a:pt x="2900405" y="3362789"/>
                </a:lnTo>
                <a:lnTo>
                  <a:pt x="0" y="33627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1746000">
            <a:off x="5769832" y="-1779170"/>
            <a:ext cx="2900406" cy="3362789"/>
          </a:xfrm>
          <a:custGeom>
            <a:avLst/>
            <a:gdLst/>
            <a:ahLst/>
            <a:cxnLst/>
            <a:rect l="l" t="t" r="r" b="b"/>
            <a:pathLst>
              <a:path w="2900406" h="3362789">
                <a:moveTo>
                  <a:pt x="0" y="0"/>
                </a:moveTo>
                <a:lnTo>
                  <a:pt x="2900405" y="0"/>
                </a:lnTo>
                <a:lnTo>
                  <a:pt x="2900405" y="3362789"/>
                </a:lnTo>
                <a:lnTo>
                  <a:pt x="0" y="33627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746000">
            <a:off x="15609874" y="5355311"/>
            <a:ext cx="2900406" cy="3362789"/>
          </a:xfrm>
          <a:custGeom>
            <a:avLst/>
            <a:gdLst/>
            <a:ahLst/>
            <a:cxnLst/>
            <a:rect l="l" t="t" r="r" b="b"/>
            <a:pathLst>
              <a:path w="2900406" h="3362789">
                <a:moveTo>
                  <a:pt x="0" y="0"/>
                </a:moveTo>
                <a:lnTo>
                  <a:pt x="2900405" y="0"/>
                </a:lnTo>
                <a:lnTo>
                  <a:pt x="2900405" y="3362789"/>
                </a:lnTo>
                <a:lnTo>
                  <a:pt x="0" y="33627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52989" y="0"/>
            <a:ext cx="20393978" cy="10287000"/>
            <a:chOff x="0" y="0"/>
            <a:chExt cx="2719197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 flipV="1">
              <a:off x="6797993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7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1" flipV="1">
              <a:off x="0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797993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3595985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 flipV="1">
              <a:off x="20393978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7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 flipV="1">
              <a:off x="13595985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0393978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3605546" y="-1301247"/>
            <a:ext cx="11076908" cy="12889493"/>
            <a:chOff x="0" y="0"/>
            <a:chExt cx="6985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2F604B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7219266" y="5705475"/>
            <a:ext cx="3849468" cy="5184469"/>
          </a:xfrm>
          <a:custGeom>
            <a:avLst/>
            <a:gdLst/>
            <a:ahLst/>
            <a:cxnLst/>
            <a:rect l="l" t="t" r="r" b="b"/>
            <a:pathLst>
              <a:path w="3849468" h="5184469">
                <a:moveTo>
                  <a:pt x="0" y="0"/>
                </a:moveTo>
                <a:lnTo>
                  <a:pt x="3849468" y="0"/>
                </a:lnTo>
                <a:lnTo>
                  <a:pt x="3849468" y="5184469"/>
                </a:lnTo>
                <a:lnTo>
                  <a:pt x="0" y="51844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35712" y="676812"/>
            <a:ext cx="9233601" cy="1947450"/>
          </a:xfrm>
          <a:custGeom>
            <a:avLst/>
            <a:gdLst/>
            <a:ahLst/>
            <a:cxnLst/>
            <a:rect l="l" t="t" r="r" b="b"/>
            <a:pathLst>
              <a:path w="9233601" h="1947450">
                <a:moveTo>
                  <a:pt x="0" y="0"/>
                </a:moveTo>
                <a:lnTo>
                  <a:pt x="9233601" y="0"/>
                </a:lnTo>
                <a:lnTo>
                  <a:pt x="9233601" y="1947450"/>
                </a:lnTo>
                <a:lnTo>
                  <a:pt x="0" y="1947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94001" y="3183850"/>
            <a:ext cx="3370834" cy="1792314"/>
          </a:xfrm>
          <a:custGeom>
            <a:avLst/>
            <a:gdLst/>
            <a:ahLst/>
            <a:cxnLst/>
            <a:rect l="l" t="t" r="r" b="b"/>
            <a:pathLst>
              <a:path w="3370834" h="1792314">
                <a:moveTo>
                  <a:pt x="0" y="0"/>
                </a:moveTo>
                <a:lnTo>
                  <a:pt x="3370833" y="0"/>
                </a:lnTo>
                <a:lnTo>
                  <a:pt x="3370833" y="1792314"/>
                </a:lnTo>
                <a:lnTo>
                  <a:pt x="0" y="17923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469313" y="115027"/>
            <a:ext cx="1617791" cy="1795052"/>
          </a:xfrm>
          <a:custGeom>
            <a:avLst/>
            <a:gdLst/>
            <a:ahLst/>
            <a:cxnLst/>
            <a:rect l="l" t="t" r="r" b="b"/>
            <a:pathLst>
              <a:path w="1617791" h="1795052">
                <a:moveTo>
                  <a:pt x="0" y="0"/>
                </a:moveTo>
                <a:lnTo>
                  <a:pt x="1617791" y="0"/>
                </a:lnTo>
                <a:lnTo>
                  <a:pt x="1617791" y="1795053"/>
                </a:lnTo>
                <a:lnTo>
                  <a:pt x="0" y="17950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98368" y="971550"/>
            <a:ext cx="8908288" cy="181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Varela Round"/>
              </a:rPr>
              <a:t> Щоб отримати можливість реалізовувати продукцію з маркуванням «органік», необхідно успішно пройти процедуру сертифікації.</a:t>
            </a:r>
          </a:p>
          <a:p>
            <a:pPr algn="ctr">
              <a:lnSpc>
                <a:spcPts val="3640"/>
              </a:lnSpc>
            </a:pPr>
            <a:endParaRPr lang="en-US" sz="2600">
              <a:solidFill>
                <a:srgbClr val="FFFFFF"/>
              </a:solidFill>
              <a:latin typeface="Varela Roun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864834" y="2912877"/>
            <a:ext cx="10558331" cy="227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Bold"/>
              </a:rPr>
              <a:t>Процес сертифікації органічного виробництва –</a:t>
            </a:r>
            <a:r>
              <a:rPr lang="en-US" sz="2600">
                <a:solidFill>
                  <a:srgbClr val="FFFFFF"/>
                </a:solidFill>
                <a:latin typeface="Canva Sans"/>
              </a:rPr>
              <a:t> це процедура, що дозволяє виробнику підтвердити відповідність методів, що запроваджуються на господарстві, вимогам органічних стандартів та дозволяє отримати доступ на ринок органічної продукції за преміальною ціною.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2" y="5332671"/>
            <a:ext cx="2800562" cy="6356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8" y="6059171"/>
            <a:ext cx="2823029" cy="7657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8" y="6991191"/>
            <a:ext cx="1625308" cy="659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52989" y="0"/>
            <a:ext cx="20393978" cy="10287000"/>
            <a:chOff x="0" y="0"/>
            <a:chExt cx="2719197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 flipV="1">
              <a:off x="6797993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455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1" flipV="1">
              <a:off x="0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797993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3595985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 flipV="1">
              <a:off x="20393978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3191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 flipV="1">
              <a:off x="13595985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0393978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381692" y="2298541"/>
            <a:ext cx="2074231" cy="423558"/>
            <a:chOff x="0" y="0"/>
            <a:chExt cx="1990205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90205" cy="406400"/>
            </a:xfrm>
            <a:custGeom>
              <a:avLst/>
              <a:gdLst/>
              <a:ahLst/>
              <a:cxnLst/>
              <a:rect l="l" t="t" r="r" b="b"/>
              <a:pathLst>
                <a:path w="1990205" h="406400">
                  <a:moveTo>
                    <a:pt x="1787005" y="0"/>
                  </a:moveTo>
                  <a:cubicBezTo>
                    <a:pt x="1899229" y="0"/>
                    <a:pt x="1990205" y="90976"/>
                    <a:pt x="1990205" y="203200"/>
                  </a:cubicBezTo>
                  <a:cubicBezTo>
                    <a:pt x="1990205" y="315424"/>
                    <a:pt x="1899229" y="406400"/>
                    <a:pt x="17870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C46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99020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0651" y="4018175"/>
            <a:ext cx="2053765" cy="419379"/>
            <a:chOff x="0" y="0"/>
            <a:chExt cx="1990205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90205" cy="406400"/>
            </a:xfrm>
            <a:custGeom>
              <a:avLst/>
              <a:gdLst/>
              <a:ahLst/>
              <a:cxnLst/>
              <a:rect l="l" t="t" r="r" b="b"/>
              <a:pathLst>
                <a:path w="1990205" h="406400">
                  <a:moveTo>
                    <a:pt x="1787005" y="0"/>
                  </a:moveTo>
                  <a:cubicBezTo>
                    <a:pt x="1899229" y="0"/>
                    <a:pt x="1990205" y="90976"/>
                    <a:pt x="1990205" y="203200"/>
                  </a:cubicBezTo>
                  <a:cubicBezTo>
                    <a:pt x="1990205" y="315424"/>
                    <a:pt x="1899229" y="406400"/>
                    <a:pt x="17870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C46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99020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70651" y="5660185"/>
            <a:ext cx="3927412" cy="447495"/>
            <a:chOff x="0" y="0"/>
            <a:chExt cx="1939337" cy="22097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39337" cy="220971"/>
            </a:xfrm>
            <a:custGeom>
              <a:avLst/>
              <a:gdLst/>
              <a:ahLst/>
              <a:cxnLst/>
              <a:rect l="l" t="t" r="r" b="b"/>
              <a:pathLst>
                <a:path w="1939337" h="220971">
                  <a:moveTo>
                    <a:pt x="1736137" y="0"/>
                  </a:moveTo>
                  <a:cubicBezTo>
                    <a:pt x="1848361" y="0"/>
                    <a:pt x="1939337" y="49466"/>
                    <a:pt x="1939337" y="110485"/>
                  </a:cubicBezTo>
                  <a:cubicBezTo>
                    <a:pt x="1939337" y="171505"/>
                    <a:pt x="1848361" y="220971"/>
                    <a:pt x="1736137" y="220971"/>
                  </a:cubicBezTo>
                  <a:lnTo>
                    <a:pt x="203200" y="220971"/>
                  </a:lnTo>
                  <a:cubicBezTo>
                    <a:pt x="90976" y="220971"/>
                    <a:pt x="0" y="171505"/>
                    <a:pt x="0" y="110485"/>
                  </a:cubicBezTo>
                  <a:cubicBezTo>
                    <a:pt x="0" y="4946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C463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1939337" cy="278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8100000">
            <a:off x="2419255" y="-530860"/>
            <a:ext cx="674864" cy="3119120"/>
          </a:xfrm>
          <a:custGeom>
            <a:avLst/>
            <a:gdLst/>
            <a:ahLst/>
            <a:cxnLst/>
            <a:rect l="l" t="t" r="r" b="b"/>
            <a:pathLst>
              <a:path w="674864" h="3119120">
                <a:moveTo>
                  <a:pt x="0" y="0"/>
                </a:moveTo>
                <a:lnTo>
                  <a:pt x="674864" y="0"/>
                </a:lnTo>
                <a:lnTo>
                  <a:pt x="674864" y="3119120"/>
                </a:lnTo>
                <a:lnTo>
                  <a:pt x="0" y="3119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8100000">
            <a:off x="1124457" y="7722680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8"/>
                </a:lnTo>
                <a:lnTo>
                  <a:pt x="0" y="29134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7184299">
            <a:off x="14166234" y="4841504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7"/>
                </a:lnTo>
                <a:lnTo>
                  <a:pt x="0" y="29134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2884545">
            <a:off x="15918930" y="7434365"/>
            <a:ext cx="674864" cy="3119120"/>
          </a:xfrm>
          <a:custGeom>
            <a:avLst/>
            <a:gdLst/>
            <a:ahLst/>
            <a:cxnLst/>
            <a:rect l="l" t="t" r="r" b="b"/>
            <a:pathLst>
              <a:path w="674864" h="3119120">
                <a:moveTo>
                  <a:pt x="0" y="0"/>
                </a:moveTo>
                <a:lnTo>
                  <a:pt x="674864" y="0"/>
                </a:lnTo>
                <a:lnTo>
                  <a:pt x="674864" y="3119120"/>
                </a:lnTo>
                <a:lnTo>
                  <a:pt x="0" y="3119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638890" y="2770937"/>
            <a:ext cx="1723006" cy="1666616"/>
          </a:xfrm>
          <a:custGeom>
            <a:avLst/>
            <a:gdLst/>
            <a:ahLst/>
            <a:cxnLst/>
            <a:rect l="l" t="t" r="r" b="b"/>
            <a:pathLst>
              <a:path w="1723006" h="1666616">
                <a:moveTo>
                  <a:pt x="0" y="0"/>
                </a:moveTo>
                <a:lnTo>
                  <a:pt x="1723006" y="0"/>
                </a:lnTo>
                <a:lnTo>
                  <a:pt x="1723006" y="1666617"/>
                </a:lnTo>
                <a:lnTo>
                  <a:pt x="0" y="16666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1211079" y="2892998"/>
            <a:ext cx="6431096" cy="1674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1"/>
              </a:lnSpc>
            </a:pPr>
            <a:r>
              <a:rPr lang="en-US" sz="1879">
                <a:solidFill>
                  <a:srgbClr val="1A1E2D"/>
                </a:solidFill>
                <a:latin typeface="Hagrid Ultra-Bold"/>
              </a:rPr>
              <a:t> Якщо Оператор самостійно здійснює оплату вартості сертифікації, то Замовником і Оператором буде одна і та сама фізична або юридична особа. </a:t>
            </a:r>
          </a:p>
          <a:p>
            <a:pPr algn="ctr">
              <a:lnSpc>
                <a:spcPts val="2226"/>
              </a:lnSpc>
            </a:pPr>
            <a:endParaRPr lang="en-US" sz="1879">
              <a:solidFill>
                <a:srgbClr val="1A1E2D"/>
              </a:solidFill>
              <a:latin typeface="Hagrid Ultra-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667968" y="527660"/>
            <a:ext cx="12974207" cy="1104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1A1E2D"/>
                </a:solidFill>
                <a:latin typeface="Hagrid Ultra-Bold"/>
              </a:rPr>
              <a:t> Учасниками сертифікаційного процесу є Замовник, Оператор та сертифікаційний (контролюючий) орган.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81692" y="2341501"/>
            <a:ext cx="8952065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A1E2D"/>
                </a:solidFill>
                <a:latin typeface="Varela Round"/>
              </a:rPr>
              <a:t> Оператор – юридична або фізична особа, що є суб’єктом сертифікації та займається органічним виробництвом та/або обігом органічної продукції.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274928" y="8088630"/>
            <a:ext cx="11053739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A1E2D"/>
                </a:solidFill>
                <a:latin typeface="Varela Round"/>
              </a:rPr>
              <a:t> Результат сертифікації залежить від підготовки господарства до інспекції та ретельного ведення обліку всіх заходів, що запроваджуються на виробництві.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81692" y="4053205"/>
            <a:ext cx="8806667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>
                <a:solidFill>
                  <a:srgbClr val="1A1E2D"/>
                </a:solidFill>
                <a:latin typeface="Varela Round"/>
              </a:rPr>
              <a:t>Замовник – юридична або фізична особа, що є замовником послуг сертифікації Оператора та оплачує їх вартість.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81692" y="5699125"/>
            <a:ext cx="8806667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>
                <a:solidFill>
                  <a:srgbClr val="1A1E2D"/>
                </a:solidFill>
                <a:latin typeface="Varela Round"/>
              </a:rPr>
              <a:t>Сертифікаційний орган – акредитована юридична особа, що здійснює оцінку відповідності Опертора вимогам стандартів органічного виробництва.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52989" y="0"/>
            <a:ext cx="20393978" cy="10287000"/>
            <a:chOff x="0" y="0"/>
            <a:chExt cx="2719197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 flipV="1">
              <a:off x="6797993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455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1" flipV="1">
              <a:off x="0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797993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3595985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 flipV="1">
              <a:off x="20393978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3191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 flipV="1">
              <a:off x="13595985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0393978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 flipH="1">
            <a:off x="1028700" y="4914731"/>
            <a:ext cx="5194103" cy="4343569"/>
          </a:xfrm>
          <a:custGeom>
            <a:avLst/>
            <a:gdLst/>
            <a:ahLst/>
            <a:cxnLst/>
            <a:rect l="l" t="t" r="r" b="b"/>
            <a:pathLst>
              <a:path w="5194103" h="4343569">
                <a:moveTo>
                  <a:pt x="5194103" y="0"/>
                </a:moveTo>
                <a:lnTo>
                  <a:pt x="0" y="0"/>
                </a:lnTo>
                <a:lnTo>
                  <a:pt x="0" y="4343569"/>
                </a:lnTo>
                <a:lnTo>
                  <a:pt x="5194103" y="4343569"/>
                </a:lnTo>
                <a:lnTo>
                  <a:pt x="519410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9547955" y="-2117519"/>
            <a:ext cx="12555202" cy="14522037"/>
            <a:chOff x="0" y="0"/>
            <a:chExt cx="702716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2716" cy="812800"/>
            </a:xfrm>
            <a:custGeom>
              <a:avLst/>
              <a:gdLst/>
              <a:ahLst/>
              <a:cxnLst/>
              <a:rect l="l" t="t" r="r" b="b"/>
              <a:pathLst>
                <a:path w="702716" h="812800">
                  <a:moveTo>
                    <a:pt x="351358" y="0"/>
                  </a:moveTo>
                  <a:lnTo>
                    <a:pt x="702716" y="203200"/>
                  </a:lnTo>
                  <a:lnTo>
                    <a:pt x="702716" y="609600"/>
                  </a:lnTo>
                  <a:lnTo>
                    <a:pt x="351358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51358" y="0"/>
                  </a:lnTo>
                  <a:close/>
                </a:path>
              </a:pathLst>
            </a:custGeom>
            <a:solidFill>
              <a:srgbClr val="2F604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82550"/>
              <a:ext cx="702716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5567749" y="6687607"/>
            <a:ext cx="1908739" cy="2570693"/>
          </a:xfrm>
          <a:custGeom>
            <a:avLst/>
            <a:gdLst/>
            <a:ahLst/>
            <a:cxnLst/>
            <a:rect l="l" t="t" r="r" b="b"/>
            <a:pathLst>
              <a:path w="1908739" h="2570693">
                <a:moveTo>
                  <a:pt x="0" y="0"/>
                </a:moveTo>
                <a:lnTo>
                  <a:pt x="1908740" y="0"/>
                </a:lnTo>
                <a:lnTo>
                  <a:pt x="1908740" y="2570693"/>
                </a:lnTo>
                <a:lnTo>
                  <a:pt x="0" y="25706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336235" y="326856"/>
            <a:ext cx="7807765" cy="458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999">
                <a:solidFill>
                  <a:srgbClr val="1A1E2D"/>
                </a:solidFill>
                <a:latin typeface="Hagrid"/>
              </a:rPr>
              <a:t> Складові успішного проходження сертифікації: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938802" y="1323976"/>
            <a:ext cx="8349198" cy="7515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11" lvl="1" indent="-323856" algn="l">
              <a:lnSpc>
                <a:spcPts val="4200"/>
              </a:lnSpc>
              <a:buAutoNum type="arabicPeriod"/>
            </a:pPr>
            <a:r>
              <a:rPr lang="en-US" sz="3000">
                <a:solidFill>
                  <a:srgbClr val="FAF9F9"/>
                </a:solidFill>
                <a:latin typeface="Times New Roman"/>
              </a:rPr>
              <a:t>Розуміння Оператором та відповідального персоналу вимог стандартів органічного виробництва, відповідно до яких сертифікується господарство;</a:t>
            </a:r>
          </a:p>
          <a:p>
            <a:pPr marL="647711" lvl="1" indent="-323856" algn="l">
              <a:lnSpc>
                <a:spcPts val="4200"/>
              </a:lnSpc>
              <a:buAutoNum type="arabicPeriod"/>
            </a:pPr>
            <a:r>
              <a:rPr lang="en-US" sz="3000">
                <a:solidFill>
                  <a:srgbClr val="FAF9F9"/>
                </a:solidFill>
                <a:latin typeface="Times New Roman"/>
              </a:rPr>
              <a:t>Налагоджена система господарювання, що відповідає вимогам органічного виробництва;</a:t>
            </a:r>
          </a:p>
          <a:p>
            <a:pPr marL="647711" lvl="1" indent="-323856" algn="l">
              <a:lnSpc>
                <a:spcPts val="4200"/>
              </a:lnSpc>
              <a:buAutoNum type="arabicPeriod"/>
            </a:pPr>
            <a:r>
              <a:rPr lang="en-US" sz="3000">
                <a:solidFill>
                  <a:srgbClr val="FAF9F9"/>
                </a:solidFill>
                <a:latin typeface="Times New Roman"/>
              </a:rPr>
              <a:t>Виконання вимог сертифікаційного органу щодо правил проходження процедури сертифікації;</a:t>
            </a:r>
          </a:p>
          <a:p>
            <a:pPr marL="647711" lvl="1" indent="-323856" algn="l">
              <a:lnSpc>
                <a:spcPts val="4200"/>
              </a:lnSpc>
              <a:buAutoNum type="arabicPeriod"/>
            </a:pPr>
            <a:r>
              <a:rPr lang="en-US" sz="3000">
                <a:solidFill>
                  <a:srgbClr val="FAF9F9"/>
                </a:solidFill>
                <a:latin typeface="Times New Roman"/>
              </a:rPr>
              <a:t>Виконання всіх умов та зауважень, які є результатом інспекції та відмічені в Підсумковій оцінці.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428" y="207139"/>
            <a:ext cx="2800562" cy="6356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7" y="1002019"/>
            <a:ext cx="2823029" cy="7657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91" y="2030719"/>
            <a:ext cx="1625308" cy="6598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52989" y="0"/>
            <a:ext cx="20393978" cy="10287000"/>
            <a:chOff x="0" y="0"/>
            <a:chExt cx="2719197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 flipV="1">
              <a:off x="6797993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455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1" flipV="1">
              <a:off x="0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797993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3595985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 flipV="1">
              <a:off x="20393978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3191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 flipV="1">
              <a:off x="13595985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0393978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4047459" y="1028700"/>
            <a:ext cx="10193083" cy="8170518"/>
          </a:xfrm>
          <a:custGeom>
            <a:avLst/>
            <a:gdLst/>
            <a:ahLst/>
            <a:cxnLst/>
            <a:rect l="l" t="t" r="r" b="b"/>
            <a:pathLst>
              <a:path w="10193083" h="8170518">
                <a:moveTo>
                  <a:pt x="0" y="0"/>
                </a:moveTo>
                <a:lnTo>
                  <a:pt x="10193082" y="0"/>
                </a:lnTo>
                <a:lnTo>
                  <a:pt x="10193082" y="8170518"/>
                </a:lnTo>
                <a:lnTo>
                  <a:pt x="0" y="8170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"/>
            <a:ext cx="2800562" cy="6356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24" y="131477"/>
            <a:ext cx="2823029" cy="7657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911" y="162320"/>
            <a:ext cx="1625308" cy="6598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52989" y="0"/>
            <a:ext cx="20393978" cy="10287000"/>
            <a:chOff x="0" y="0"/>
            <a:chExt cx="2719197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 flipV="1">
              <a:off x="6797993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455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1" flipV="1">
              <a:off x="0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797993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3595985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 flipV="1">
              <a:off x="20393978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3191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 flipV="1">
              <a:off x="13595985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0393978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5810250" y="3686937"/>
            <a:ext cx="6667500" cy="1167764"/>
            <a:chOff x="0" y="0"/>
            <a:chExt cx="8890000" cy="1557019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8890000" cy="1557019"/>
              <a:chOff x="0" y="0"/>
              <a:chExt cx="3418122" cy="59865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418122" cy="598659"/>
              </a:xfrm>
              <a:custGeom>
                <a:avLst/>
                <a:gdLst/>
                <a:ahLst/>
                <a:cxnLst/>
                <a:rect l="l" t="t" r="r" b="b"/>
                <a:pathLst>
                  <a:path w="3418122" h="598659">
                    <a:moveTo>
                      <a:pt x="3214922" y="0"/>
                    </a:moveTo>
                    <a:cubicBezTo>
                      <a:pt x="3327146" y="0"/>
                      <a:pt x="3418122" y="134014"/>
                      <a:pt x="3418122" y="299330"/>
                    </a:cubicBezTo>
                    <a:cubicBezTo>
                      <a:pt x="3418122" y="464645"/>
                      <a:pt x="3327146" y="598659"/>
                      <a:pt x="3214922" y="598659"/>
                    </a:cubicBezTo>
                    <a:lnTo>
                      <a:pt x="203200" y="598659"/>
                    </a:lnTo>
                    <a:cubicBezTo>
                      <a:pt x="90976" y="598659"/>
                      <a:pt x="0" y="464645"/>
                      <a:pt x="0" y="299330"/>
                    </a:cubicBezTo>
                    <a:cubicBezTo>
                      <a:pt x="0" y="13401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C463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3418122" cy="627234"/>
              </a:xfrm>
              <a:prstGeom prst="rect">
                <a:avLst/>
              </a:prstGeom>
            </p:spPr>
            <p:txBody>
              <a:bodyPr lIns="57903" tIns="57903" rIns="57903" bIns="57903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787525" y="306473"/>
              <a:ext cx="5314950" cy="9129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</a:pPr>
              <a:r>
                <a:rPr lang="en-US" sz="1900">
                  <a:solidFill>
                    <a:srgbClr val="1A1E2D"/>
                  </a:solidFill>
                  <a:latin typeface="Hagrid Ultra-Bold"/>
                </a:rPr>
                <a:t> Інспектор не є особою, що приймає рішення.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955297" y="5121402"/>
            <a:ext cx="6667500" cy="2213609"/>
            <a:chOff x="0" y="0"/>
            <a:chExt cx="8890000" cy="2951479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8890000" cy="2951479"/>
              <a:chOff x="0" y="0"/>
              <a:chExt cx="3418122" cy="113481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418122" cy="1134816"/>
              </a:xfrm>
              <a:custGeom>
                <a:avLst/>
                <a:gdLst/>
                <a:ahLst/>
                <a:cxnLst/>
                <a:rect l="l" t="t" r="r" b="b"/>
                <a:pathLst>
                  <a:path w="3418122" h="1134816">
                    <a:moveTo>
                      <a:pt x="3214922" y="0"/>
                    </a:moveTo>
                    <a:cubicBezTo>
                      <a:pt x="3327146" y="0"/>
                      <a:pt x="3418122" y="254037"/>
                      <a:pt x="3418122" y="567408"/>
                    </a:cubicBezTo>
                    <a:cubicBezTo>
                      <a:pt x="3418122" y="880779"/>
                      <a:pt x="3327146" y="1134816"/>
                      <a:pt x="3214922" y="1134816"/>
                    </a:cubicBezTo>
                    <a:lnTo>
                      <a:pt x="203200" y="1134816"/>
                    </a:lnTo>
                    <a:cubicBezTo>
                      <a:pt x="90976" y="1134816"/>
                      <a:pt x="0" y="880779"/>
                      <a:pt x="0" y="567408"/>
                    </a:cubicBezTo>
                    <a:cubicBezTo>
                      <a:pt x="0" y="25403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C463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57150"/>
                <a:ext cx="3418122" cy="1191966"/>
              </a:xfrm>
              <a:prstGeom prst="rect">
                <a:avLst/>
              </a:prstGeom>
            </p:spPr>
            <p:txBody>
              <a:bodyPr lIns="57903" tIns="57903" rIns="57903" bIns="57903" rtlCol="0" anchor="ctr"/>
              <a:lstStyle/>
              <a:p>
                <a:pPr algn="ctr">
                  <a:lnSpc>
                    <a:spcPts val="3640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787525" y="306473"/>
              <a:ext cx="5314950" cy="2307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  <a:r>
                <a:rPr lang="en-US" sz="1900" u="none" strike="noStrike">
                  <a:solidFill>
                    <a:srgbClr val="1A1E2D"/>
                  </a:solidFill>
                  <a:latin typeface="Hagrid Ultra-Bold"/>
                </a:rPr>
                <a:t>господарство, що працює за органічними технологіями, проходить перевірку один раз на рік - щорічна інспекція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955297" y="7601711"/>
            <a:ext cx="6667500" cy="2562224"/>
            <a:chOff x="0" y="0"/>
            <a:chExt cx="8890000" cy="341629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8890000" cy="3416299"/>
              <a:chOff x="0" y="0"/>
              <a:chExt cx="3418122" cy="131353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18122" cy="1313535"/>
              </a:xfrm>
              <a:custGeom>
                <a:avLst/>
                <a:gdLst/>
                <a:ahLst/>
                <a:cxnLst/>
                <a:rect l="l" t="t" r="r" b="b"/>
                <a:pathLst>
                  <a:path w="3418122" h="1313535">
                    <a:moveTo>
                      <a:pt x="3214922" y="0"/>
                    </a:moveTo>
                    <a:cubicBezTo>
                      <a:pt x="3327146" y="0"/>
                      <a:pt x="3418122" y="294045"/>
                      <a:pt x="3418122" y="656768"/>
                    </a:cubicBezTo>
                    <a:cubicBezTo>
                      <a:pt x="3418122" y="1019490"/>
                      <a:pt x="3327146" y="1313535"/>
                      <a:pt x="3214922" y="1313535"/>
                    </a:cubicBezTo>
                    <a:lnTo>
                      <a:pt x="203200" y="1313535"/>
                    </a:lnTo>
                    <a:cubicBezTo>
                      <a:pt x="90976" y="1313535"/>
                      <a:pt x="0" y="1019490"/>
                      <a:pt x="0" y="656768"/>
                    </a:cubicBezTo>
                    <a:cubicBezTo>
                      <a:pt x="0" y="29404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C463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57150"/>
                <a:ext cx="3418122" cy="1370685"/>
              </a:xfrm>
              <a:prstGeom prst="rect">
                <a:avLst/>
              </a:prstGeom>
            </p:spPr>
            <p:txBody>
              <a:bodyPr lIns="57903" tIns="57903" rIns="57903" bIns="57903" rtlCol="0" anchor="ctr"/>
              <a:lstStyle/>
              <a:p>
                <a:pPr algn="ctr">
                  <a:lnSpc>
                    <a:spcPts val="3640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1787525" y="306473"/>
              <a:ext cx="5314950" cy="2772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  <a:r>
                <a:rPr lang="en-US" sz="1900" u="none" strike="noStrike">
                  <a:solidFill>
                    <a:srgbClr val="1A1E2D"/>
                  </a:solidFill>
                  <a:latin typeface="Hagrid Ultra-Bold"/>
                </a:rPr>
                <a:t> З метою додаткового контролю за результатами щорічних перевірок можуть бути також організовані додаткові перевірки.</a:t>
              </a:r>
            </a:p>
          </p:txBody>
        </p:sp>
      </p:grpSp>
      <p:sp>
        <p:nvSpPr>
          <p:cNvPr id="26" name="Freeform 26"/>
          <p:cNvSpPr/>
          <p:nvPr/>
        </p:nvSpPr>
        <p:spPr>
          <a:xfrm rot="-1173468">
            <a:off x="-529740" y="5606976"/>
            <a:ext cx="5187316" cy="4020170"/>
          </a:xfrm>
          <a:custGeom>
            <a:avLst/>
            <a:gdLst/>
            <a:ahLst/>
            <a:cxnLst/>
            <a:rect l="l" t="t" r="r" b="b"/>
            <a:pathLst>
              <a:path w="5187316" h="4020170">
                <a:moveTo>
                  <a:pt x="0" y="0"/>
                </a:moveTo>
                <a:lnTo>
                  <a:pt x="5187315" y="0"/>
                </a:lnTo>
                <a:lnTo>
                  <a:pt x="5187315" y="4020169"/>
                </a:lnTo>
                <a:lnTo>
                  <a:pt x="0" y="4020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1175999" flipH="1">
            <a:off x="13629670" y="5780349"/>
            <a:ext cx="5187316" cy="4020170"/>
          </a:xfrm>
          <a:custGeom>
            <a:avLst/>
            <a:gdLst/>
            <a:ahLst/>
            <a:cxnLst/>
            <a:rect l="l" t="t" r="r" b="b"/>
            <a:pathLst>
              <a:path w="5187316" h="4020170">
                <a:moveTo>
                  <a:pt x="5187316" y="0"/>
                </a:moveTo>
                <a:lnTo>
                  <a:pt x="0" y="0"/>
                </a:lnTo>
                <a:lnTo>
                  <a:pt x="0" y="4020170"/>
                </a:lnTo>
                <a:lnTo>
                  <a:pt x="5187316" y="4020170"/>
                </a:lnTo>
                <a:lnTo>
                  <a:pt x="518731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1704506">
            <a:off x="-145013" y="1100505"/>
            <a:ext cx="2347427" cy="3073554"/>
          </a:xfrm>
          <a:custGeom>
            <a:avLst/>
            <a:gdLst/>
            <a:ahLst/>
            <a:cxnLst/>
            <a:rect l="l" t="t" r="r" b="b"/>
            <a:pathLst>
              <a:path w="2347427" h="3073554">
                <a:moveTo>
                  <a:pt x="0" y="0"/>
                </a:moveTo>
                <a:lnTo>
                  <a:pt x="2347426" y="0"/>
                </a:lnTo>
                <a:lnTo>
                  <a:pt x="2347426" y="3073554"/>
                </a:lnTo>
                <a:lnTo>
                  <a:pt x="0" y="30735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2792200" y="990600"/>
            <a:ext cx="12993692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1A1E2D"/>
                </a:solidFill>
                <a:latin typeface="Hagrid"/>
              </a:rPr>
              <a:t>Процес сертифікації є безперервним та включає в себе процес щорічної інспекції та сертифікації.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019832" y="2218182"/>
            <a:ext cx="10248453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A1E2D"/>
                </a:solidFill>
                <a:latin typeface="Varela Round"/>
              </a:rPr>
              <a:t>Під час інспекції затверджений інспектор сертифікаційного органу перевіряє господарство та відображає в інспекційних документах фактичний стан речей на господарстві. </a:t>
            </a:r>
          </a:p>
        </p:txBody>
      </p:sp>
      <p:sp>
        <p:nvSpPr>
          <p:cNvPr id="31" name="Freeform 31"/>
          <p:cNvSpPr/>
          <p:nvPr/>
        </p:nvSpPr>
        <p:spPr>
          <a:xfrm rot="-1703999" flipH="1">
            <a:off x="16085587" y="1100549"/>
            <a:ext cx="2347427" cy="3073554"/>
          </a:xfrm>
          <a:custGeom>
            <a:avLst/>
            <a:gdLst/>
            <a:ahLst/>
            <a:cxnLst/>
            <a:rect l="l" t="t" r="r" b="b"/>
            <a:pathLst>
              <a:path w="2347427" h="3073554">
                <a:moveTo>
                  <a:pt x="2347426" y="0"/>
                </a:moveTo>
                <a:lnTo>
                  <a:pt x="0" y="0"/>
                </a:lnTo>
                <a:lnTo>
                  <a:pt x="0" y="3073554"/>
                </a:lnTo>
                <a:lnTo>
                  <a:pt x="2347426" y="3073554"/>
                </a:lnTo>
                <a:lnTo>
                  <a:pt x="234742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0" y="45781"/>
            <a:ext cx="2800562" cy="6356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24" y="-30843"/>
            <a:ext cx="2823029" cy="76574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87" y="117567"/>
            <a:ext cx="1625308" cy="6598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52989" y="0"/>
            <a:ext cx="10196989" cy="10287000"/>
            <a:chOff x="0" y="0"/>
            <a:chExt cx="13595985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 flipV="1">
              <a:off x="6797993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7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1" flipV="1">
              <a:off x="0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797993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9144000" y="0"/>
            <a:ext cx="10196989" cy="10287000"/>
            <a:chOff x="0" y="0"/>
            <a:chExt cx="13595985" cy="13716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 flipV="1">
              <a:off x="6797993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7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H="1" flipV="1">
              <a:off x="0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6797993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3605546" y="-1301247"/>
            <a:ext cx="11076908" cy="12889493"/>
            <a:chOff x="0" y="0"/>
            <a:chExt cx="6985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2F604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9294026" y="5577498"/>
            <a:ext cx="5388429" cy="4114800"/>
          </a:xfrm>
          <a:custGeom>
            <a:avLst/>
            <a:gdLst/>
            <a:ahLst/>
            <a:cxnLst/>
            <a:rect l="l" t="t" r="r" b="b"/>
            <a:pathLst>
              <a:path w="5388429" h="4114800">
                <a:moveTo>
                  <a:pt x="0" y="0"/>
                </a:moveTo>
                <a:lnTo>
                  <a:pt x="5388428" y="0"/>
                </a:lnTo>
                <a:lnTo>
                  <a:pt x="53884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443250" y="5577498"/>
            <a:ext cx="2489879" cy="2970572"/>
          </a:xfrm>
          <a:custGeom>
            <a:avLst/>
            <a:gdLst/>
            <a:ahLst/>
            <a:cxnLst/>
            <a:rect l="l" t="t" r="r" b="b"/>
            <a:pathLst>
              <a:path w="2489879" h="2970572">
                <a:moveTo>
                  <a:pt x="0" y="0"/>
                </a:moveTo>
                <a:lnTo>
                  <a:pt x="2489880" y="0"/>
                </a:lnTo>
                <a:lnTo>
                  <a:pt x="2489880" y="2970572"/>
                </a:lnTo>
                <a:lnTo>
                  <a:pt x="0" y="29705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970180" y="1028700"/>
            <a:ext cx="10347639" cy="360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FFFFFF"/>
                </a:solidFill>
                <a:latin typeface="Hagrid"/>
              </a:rPr>
              <a:t> Оператори зобов’язані дотримуватися всіх правил органічного виробництва, для підтвердження дотримання цих правил, вони зобов'язані вести відповідні записи.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25" y="380394"/>
            <a:ext cx="2800562" cy="6356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2" y="1147476"/>
            <a:ext cx="2823029" cy="7657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91" y="2194319"/>
            <a:ext cx="1625308" cy="6598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52989" y="0"/>
            <a:ext cx="20393978" cy="10287000"/>
            <a:chOff x="0" y="0"/>
            <a:chExt cx="2719197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 flipV="1">
              <a:off x="6797993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455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1" flipV="1">
              <a:off x="0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797993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3595985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 flipV="1">
              <a:off x="20393978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3191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 flipV="1">
              <a:off x="13595985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0393978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 rot="-1760359">
            <a:off x="183328" y="1447688"/>
            <a:ext cx="2487854" cy="2970572"/>
          </a:xfrm>
          <a:custGeom>
            <a:avLst/>
            <a:gdLst/>
            <a:ahLst/>
            <a:cxnLst/>
            <a:rect l="l" t="t" r="r" b="b"/>
            <a:pathLst>
              <a:path w="2487854" h="2970572">
                <a:moveTo>
                  <a:pt x="0" y="0"/>
                </a:moveTo>
                <a:lnTo>
                  <a:pt x="2487854" y="0"/>
                </a:lnTo>
                <a:lnTo>
                  <a:pt x="2487854" y="2970572"/>
                </a:lnTo>
                <a:lnTo>
                  <a:pt x="0" y="29705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2021767" flipH="1">
            <a:off x="2042283" y="7437767"/>
            <a:ext cx="2487854" cy="2970572"/>
          </a:xfrm>
          <a:custGeom>
            <a:avLst/>
            <a:gdLst/>
            <a:ahLst/>
            <a:cxnLst/>
            <a:rect l="l" t="t" r="r" b="b"/>
            <a:pathLst>
              <a:path w="2487854" h="2970572">
                <a:moveTo>
                  <a:pt x="2487855" y="0"/>
                </a:moveTo>
                <a:lnTo>
                  <a:pt x="0" y="0"/>
                </a:lnTo>
                <a:lnTo>
                  <a:pt x="0" y="2970572"/>
                </a:lnTo>
                <a:lnTo>
                  <a:pt x="2487855" y="2970572"/>
                </a:lnTo>
                <a:lnTo>
                  <a:pt x="248785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021767" flipH="1">
            <a:off x="6046117" y="-1729661"/>
            <a:ext cx="2487854" cy="2970572"/>
          </a:xfrm>
          <a:custGeom>
            <a:avLst/>
            <a:gdLst/>
            <a:ahLst/>
            <a:cxnLst/>
            <a:rect l="l" t="t" r="r" b="b"/>
            <a:pathLst>
              <a:path w="2487854" h="2970572">
                <a:moveTo>
                  <a:pt x="2487854" y="0"/>
                </a:moveTo>
                <a:lnTo>
                  <a:pt x="0" y="0"/>
                </a:lnTo>
                <a:lnTo>
                  <a:pt x="0" y="2970572"/>
                </a:lnTo>
                <a:lnTo>
                  <a:pt x="2487854" y="2970572"/>
                </a:lnTo>
                <a:lnTo>
                  <a:pt x="24878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760359">
            <a:off x="13721041" y="-565447"/>
            <a:ext cx="2487854" cy="2970572"/>
          </a:xfrm>
          <a:custGeom>
            <a:avLst/>
            <a:gdLst/>
            <a:ahLst/>
            <a:cxnLst/>
            <a:rect l="l" t="t" r="r" b="b"/>
            <a:pathLst>
              <a:path w="2487854" h="2970572">
                <a:moveTo>
                  <a:pt x="0" y="0"/>
                </a:moveTo>
                <a:lnTo>
                  <a:pt x="2487854" y="0"/>
                </a:lnTo>
                <a:lnTo>
                  <a:pt x="2487854" y="2970572"/>
                </a:lnTo>
                <a:lnTo>
                  <a:pt x="0" y="29705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2021767" flipH="1">
            <a:off x="16015373" y="4639021"/>
            <a:ext cx="2487854" cy="2970572"/>
          </a:xfrm>
          <a:custGeom>
            <a:avLst/>
            <a:gdLst/>
            <a:ahLst/>
            <a:cxnLst/>
            <a:rect l="l" t="t" r="r" b="b"/>
            <a:pathLst>
              <a:path w="2487854" h="2970572">
                <a:moveTo>
                  <a:pt x="2487854" y="0"/>
                </a:moveTo>
                <a:lnTo>
                  <a:pt x="0" y="0"/>
                </a:lnTo>
                <a:lnTo>
                  <a:pt x="0" y="2970572"/>
                </a:lnTo>
                <a:lnTo>
                  <a:pt x="2487854" y="2970572"/>
                </a:lnTo>
                <a:lnTo>
                  <a:pt x="24878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760359">
            <a:off x="10086326" y="8469156"/>
            <a:ext cx="2487854" cy="2970572"/>
          </a:xfrm>
          <a:custGeom>
            <a:avLst/>
            <a:gdLst/>
            <a:ahLst/>
            <a:cxnLst/>
            <a:rect l="l" t="t" r="r" b="b"/>
            <a:pathLst>
              <a:path w="2487854" h="2970572">
                <a:moveTo>
                  <a:pt x="0" y="0"/>
                </a:moveTo>
                <a:lnTo>
                  <a:pt x="2487855" y="0"/>
                </a:lnTo>
                <a:lnTo>
                  <a:pt x="2487855" y="2970572"/>
                </a:lnTo>
                <a:lnTo>
                  <a:pt x="0" y="29705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7254920">
            <a:off x="1233785" y="5034313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7"/>
                </a:lnTo>
                <a:lnTo>
                  <a:pt x="0" y="29134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8877936">
            <a:off x="3308416" y="-536904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7"/>
                </a:lnTo>
                <a:lnTo>
                  <a:pt x="0" y="29134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9258458">
            <a:off x="6667294" y="8497698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8"/>
                </a:lnTo>
                <a:lnTo>
                  <a:pt x="0" y="29134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3224223">
            <a:off x="15471075" y="8143695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5" y="0"/>
                </a:lnTo>
                <a:lnTo>
                  <a:pt x="520785" y="2913487"/>
                </a:lnTo>
                <a:lnTo>
                  <a:pt x="0" y="29134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68157">
            <a:off x="16854637" y="1484563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8"/>
                </a:lnTo>
                <a:lnTo>
                  <a:pt x="0" y="29134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466946">
            <a:off x="10890524" y="-648794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8"/>
                </a:lnTo>
                <a:lnTo>
                  <a:pt x="0" y="29134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562250" y="1586236"/>
            <a:ext cx="9481075" cy="1658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1A1E2D"/>
                </a:solidFill>
                <a:latin typeface="Hagrid Ultra-Bold"/>
              </a:rPr>
              <a:t> Кожне органічне господарство повинно: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758408" y="3486859"/>
            <a:ext cx="11641936" cy="428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80"/>
              </a:lnSpc>
            </a:pPr>
            <a:r>
              <a:rPr lang="en-US" sz="2600">
                <a:solidFill>
                  <a:srgbClr val="1A1E2D"/>
                </a:solidFill>
                <a:latin typeface="Varela Round"/>
              </a:rPr>
              <a:t> - зберігати оригінали квитанцій/рахунків на всі куплені засоби (напр., добрива, пестициди, насіння) так само, як і на продану продукцію; </a:t>
            </a:r>
          </a:p>
          <a:p>
            <a:pPr algn="just">
              <a:lnSpc>
                <a:spcPts val="3380"/>
              </a:lnSpc>
            </a:pPr>
            <a:endParaRPr lang="en-US" sz="2600">
              <a:solidFill>
                <a:srgbClr val="1A1E2D"/>
              </a:solidFill>
              <a:latin typeface="Varela Round"/>
            </a:endParaRPr>
          </a:p>
          <a:p>
            <a:pPr algn="just">
              <a:lnSpc>
                <a:spcPts val="3380"/>
              </a:lnSpc>
            </a:pPr>
            <a:r>
              <a:rPr lang="en-US" sz="2600">
                <a:solidFill>
                  <a:srgbClr val="1A1E2D"/>
                </a:solidFill>
                <a:latin typeface="Varela Round"/>
              </a:rPr>
              <a:t> - вести польовий журнал (окремо для органічної та неорганічної частин господарства, якщо стосується) та реєструвати там використання засобів (дата, діяльність, використаний засіб, кількість), дати посіву і збору врожаю; </a:t>
            </a:r>
          </a:p>
          <a:p>
            <a:pPr algn="just">
              <a:lnSpc>
                <a:spcPts val="3380"/>
              </a:lnSpc>
            </a:pPr>
            <a:endParaRPr lang="en-US" sz="2600">
              <a:solidFill>
                <a:srgbClr val="1A1E2D"/>
              </a:solidFill>
              <a:latin typeface="Varela Round"/>
            </a:endParaRPr>
          </a:p>
          <a:p>
            <a:pPr algn="just">
              <a:lnSpc>
                <a:spcPts val="3380"/>
              </a:lnSpc>
            </a:pPr>
            <a:r>
              <a:rPr lang="en-US" sz="2600">
                <a:solidFill>
                  <a:srgbClr val="1A1E2D"/>
                </a:solidFill>
                <a:latin typeface="Varela Round"/>
              </a:rPr>
              <a:t> - мати зведені дані використання ЗЗР і добрив по кожному полю за рік (що вносилося, в якій кількості та під яку культуру);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52989" y="0"/>
            <a:ext cx="20393978" cy="10287000"/>
            <a:chOff x="0" y="0"/>
            <a:chExt cx="2719197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 flipV="1">
              <a:off x="6797993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455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1" flipV="1">
              <a:off x="0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797993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3595985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3" y="0"/>
                  </a:lnTo>
                  <a:lnTo>
                    <a:pt x="679799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 flipV="1">
              <a:off x="20393978" y="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2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2" y="0"/>
                  </a:lnTo>
                  <a:lnTo>
                    <a:pt x="6797992" y="6858000"/>
                  </a:lnTo>
                  <a:close/>
                </a:path>
              </a:pathLst>
            </a:custGeom>
            <a:blipFill>
              <a:blip r:embed="rId2">
                <a:alphaModFix amt="3191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 flipV="1">
              <a:off x="13595985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679799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97993" y="0"/>
                  </a:lnTo>
                  <a:lnTo>
                    <a:pt x="6797993" y="685800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0393978" y="6858000"/>
              <a:ext cx="6797993" cy="6858000"/>
            </a:xfrm>
            <a:custGeom>
              <a:avLst/>
              <a:gdLst/>
              <a:ahLst/>
              <a:cxnLst/>
              <a:rect l="l" t="t" r="r" b="b"/>
              <a:pathLst>
                <a:path w="6797993" h="6858000">
                  <a:moveTo>
                    <a:pt x="0" y="0"/>
                  </a:moveTo>
                  <a:lnTo>
                    <a:pt x="6797992" y="0"/>
                  </a:lnTo>
                  <a:lnTo>
                    <a:pt x="679799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 rot="-1760359">
            <a:off x="183328" y="1447688"/>
            <a:ext cx="2487854" cy="2970572"/>
          </a:xfrm>
          <a:custGeom>
            <a:avLst/>
            <a:gdLst/>
            <a:ahLst/>
            <a:cxnLst/>
            <a:rect l="l" t="t" r="r" b="b"/>
            <a:pathLst>
              <a:path w="2487854" h="2970572">
                <a:moveTo>
                  <a:pt x="0" y="0"/>
                </a:moveTo>
                <a:lnTo>
                  <a:pt x="2487854" y="0"/>
                </a:lnTo>
                <a:lnTo>
                  <a:pt x="2487854" y="2970572"/>
                </a:lnTo>
                <a:lnTo>
                  <a:pt x="0" y="29705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2021767" flipH="1">
            <a:off x="2042283" y="7437767"/>
            <a:ext cx="2487854" cy="2970572"/>
          </a:xfrm>
          <a:custGeom>
            <a:avLst/>
            <a:gdLst/>
            <a:ahLst/>
            <a:cxnLst/>
            <a:rect l="l" t="t" r="r" b="b"/>
            <a:pathLst>
              <a:path w="2487854" h="2970572">
                <a:moveTo>
                  <a:pt x="2487855" y="0"/>
                </a:moveTo>
                <a:lnTo>
                  <a:pt x="0" y="0"/>
                </a:lnTo>
                <a:lnTo>
                  <a:pt x="0" y="2970572"/>
                </a:lnTo>
                <a:lnTo>
                  <a:pt x="2487855" y="2970572"/>
                </a:lnTo>
                <a:lnTo>
                  <a:pt x="248785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021767" flipH="1">
            <a:off x="6046117" y="-1729661"/>
            <a:ext cx="2487854" cy="2970572"/>
          </a:xfrm>
          <a:custGeom>
            <a:avLst/>
            <a:gdLst/>
            <a:ahLst/>
            <a:cxnLst/>
            <a:rect l="l" t="t" r="r" b="b"/>
            <a:pathLst>
              <a:path w="2487854" h="2970572">
                <a:moveTo>
                  <a:pt x="2487854" y="0"/>
                </a:moveTo>
                <a:lnTo>
                  <a:pt x="0" y="0"/>
                </a:lnTo>
                <a:lnTo>
                  <a:pt x="0" y="2970572"/>
                </a:lnTo>
                <a:lnTo>
                  <a:pt x="2487854" y="2970572"/>
                </a:lnTo>
                <a:lnTo>
                  <a:pt x="24878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760359">
            <a:off x="13721041" y="-565447"/>
            <a:ext cx="2487854" cy="2970572"/>
          </a:xfrm>
          <a:custGeom>
            <a:avLst/>
            <a:gdLst/>
            <a:ahLst/>
            <a:cxnLst/>
            <a:rect l="l" t="t" r="r" b="b"/>
            <a:pathLst>
              <a:path w="2487854" h="2970572">
                <a:moveTo>
                  <a:pt x="0" y="0"/>
                </a:moveTo>
                <a:lnTo>
                  <a:pt x="2487854" y="0"/>
                </a:lnTo>
                <a:lnTo>
                  <a:pt x="2487854" y="2970572"/>
                </a:lnTo>
                <a:lnTo>
                  <a:pt x="0" y="29705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2021767" flipH="1">
            <a:off x="16015373" y="4639021"/>
            <a:ext cx="2487854" cy="2970572"/>
          </a:xfrm>
          <a:custGeom>
            <a:avLst/>
            <a:gdLst/>
            <a:ahLst/>
            <a:cxnLst/>
            <a:rect l="l" t="t" r="r" b="b"/>
            <a:pathLst>
              <a:path w="2487854" h="2970572">
                <a:moveTo>
                  <a:pt x="2487854" y="0"/>
                </a:moveTo>
                <a:lnTo>
                  <a:pt x="0" y="0"/>
                </a:lnTo>
                <a:lnTo>
                  <a:pt x="0" y="2970572"/>
                </a:lnTo>
                <a:lnTo>
                  <a:pt x="2487854" y="2970572"/>
                </a:lnTo>
                <a:lnTo>
                  <a:pt x="24878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760359">
            <a:off x="10086326" y="8469156"/>
            <a:ext cx="2487854" cy="2970572"/>
          </a:xfrm>
          <a:custGeom>
            <a:avLst/>
            <a:gdLst/>
            <a:ahLst/>
            <a:cxnLst/>
            <a:rect l="l" t="t" r="r" b="b"/>
            <a:pathLst>
              <a:path w="2487854" h="2970572">
                <a:moveTo>
                  <a:pt x="0" y="0"/>
                </a:moveTo>
                <a:lnTo>
                  <a:pt x="2487855" y="0"/>
                </a:lnTo>
                <a:lnTo>
                  <a:pt x="2487855" y="2970572"/>
                </a:lnTo>
                <a:lnTo>
                  <a:pt x="0" y="29705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7254920">
            <a:off x="1233785" y="5034313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7"/>
                </a:lnTo>
                <a:lnTo>
                  <a:pt x="0" y="29134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8877936">
            <a:off x="3308416" y="-536904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7"/>
                </a:lnTo>
                <a:lnTo>
                  <a:pt x="0" y="29134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9258458">
            <a:off x="6667294" y="8497698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8"/>
                </a:lnTo>
                <a:lnTo>
                  <a:pt x="0" y="29134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3224223">
            <a:off x="15471075" y="8143695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5" y="0"/>
                </a:lnTo>
                <a:lnTo>
                  <a:pt x="520785" y="2913487"/>
                </a:lnTo>
                <a:lnTo>
                  <a:pt x="0" y="29134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68157">
            <a:off x="16854637" y="1484563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8"/>
                </a:lnTo>
                <a:lnTo>
                  <a:pt x="0" y="29134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466946">
            <a:off x="10890524" y="-648794"/>
            <a:ext cx="520786" cy="2913487"/>
          </a:xfrm>
          <a:custGeom>
            <a:avLst/>
            <a:gdLst/>
            <a:ahLst/>
            <a:cxnLst/>
            <a:rect l="l" t="t" r="r" b="b"/>
            <a:pathLst>
              <a:path w="520786" h="2913487">
                <a:moveTo>
                  <a:pt x="0" y="0"/>
                </a:moveTo>
                <a:lnTo>
                  <a:pt x="520786" y="0"/>
                </a:lnTo>
                <a:lnTo>
                  <a:pt x="520786" y="2913488"/>
                </a:lnTo>
                <a:lnTo>
                  <a:pt x="0" y="29134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562250" y="1586236"/>
            <a:ext cx="9486402" cy="1658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1A1E2D"/>
                </a:solidFill>
                <a:latin typeface="Hagrid Ultra-Bold"/>
              </a:rPr>
              <a:t> Кожне органічне господарство повинно: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758408" y="3486859"/>
            <a:ext cx="11641936" cy="3424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80"/>
              </a:lnSpc>
            </a:pPr>
            <a:r>
              <a:rPr lang="en-US" sz="2600">
                <a:solidFill>
                  <a:srgbClr val="1A1E2D"/>
                </a:solidFill>
                <a:latin typeface="Varela Round"/>
              </a:rPr>
              <a:t>  - мати план сівозміни, карту полів (де буде відмічено розміри полів, відповідна нумерація, поля з позначенням можливого ризику перенесення з боку сусідніх полів) господарства, схеми виробничих приміщень; </a:t>
            </a:r>
          </a:p>
          <a:p>
            <a:pPr algn="just">
              <a:lnSpc>
                <a:spcPts val="3380"/>
              </a:lnSpc>
            </a:pPr>
            <a:endParaRPr lang="en-US" sz="2600">
              <a:solidFill>
                <a:srgbClr val="1A1E2D"/>
              </a:solidFill>
              <a:latin typeface="Varela Round"/>
            </a:endParaRPr>
          </a:p>
          <a:p>
            <a:pPr algn="just">
              <a:lnSpc>
                <a:spcPts val="3380"/>
              </a:lnSpc>
            </a:pPr>
            <a:r>
              <a:rPr lang="en-US" sz="2600">
                <a:solidFill>
                  <a:srgbClr val="1A1E2D"/>
                </a:solidFill>
                <a:latin typeface="Varela Round"/>
              </a:rPr>
              <a:t> - вести реєстр збору врожаю, в якому має бути відображений баланс продукції в господарстві (зберігання/реалізація продукції). </a:t>
            </a:r>
          </a:p>
          <a:p>
            <a:pPr algn="just">
              <a:lnSpc>
                <a:spcPts val="3380"/>
              </a:lnSpc>
            </a:pPr>
            <a:endParaRPr lang="en-US" sz="2600">
              <a:solidFill>
                <a:srgbClr val="1A1E2D"/>
              </a:solidFill>
              <a:latin typeface="Varela Round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5145166" y="6879005"/>
            <a:ext cx="8903485" cy="1167764"/>
            <a:chOff x="0" y="0"/>
            <a:chExt cx="11871314" cy="155701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1871314" cy="1557019"/>
              <a:chOff x="0" y="0"/>
              <a:chExt cx="4564409" cy="598659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4564409" cy="598659"/>
              </a:xfrm>
              <a:custGeom>
                <a:avLst/>
                <a:gdLst/>
                <a:ahLst/>
                <a:cxnLst/>
                <a:rect l="l" t="t" r="r" b="b"/>
                <a:pathLst>
                  <a:path w="4564409" h="598659">
                    <a:moveTo>
                      <a:pt x="4361209" y="0"/>
                    </a:moveTo>
                    <a:cubicBezTo>
                      <a:pt x="4473433" y="0"/>
                      <a:pt x="4564409" y="134014"/>
                      <a:pt x="4564409" y="299330"/>
                    </a:cubicBezTo>
                    <a:cubicBezTo>
                      <a:pt x="4564409" y="464645"/>
                      <a:pt x="4473433" y="598659"/>
                      <a:pt x="4361209" y="598659"/>
                    </a:cubicBezTo>
                    <a:lnTo>
                      <a:pt x="203200" y="598659"/>
                    </a:lnTo>
                    <a:cubicBezTo>
                      <a:pt x="90976" y="598659"/>
                      <a:pt x="0" y="464645"/>
                      <a:pt x="0" y="299330"/>
                    </a:cubicBezTo>
                    <a:cubicBezTo>
                      <a:pt x="0" y="13401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C463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28575"/>
                <a:ext cx="4564409" cy="627234"/>
              </a:xfrm>
              <a:prstGeom prst="rect">
                <a:avLst/>
              </a:prstGeom>
            </p:spPr>
            <p:txBody>
              <a:bodyPr lIns="57903" tIns="57903" rIns="57903" bIns="57903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2386982" y="306473"/>
              <a:ext cx="7097350" cy="9129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</a:pPr>
              <a:r>
                <a:rPr lang="en-US" sz="1900">
                  <a:solidFill>
                    <a:srgbClr val="1A1E2D"/>
                  </a:solidFill>
                  <a:latin typeface="Hagrid Ultra-Bold"/>
                </a:rPr>
                <a:t> Документація повинна зберігатися щонайменше 5 років.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1260</Words>
  <Application>Microsoft Office PowerPoint</Application>
  <PresentationFormat>Довільний</PresentationFormat>
  <Paragraphs>93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8" baseType="lpstr">
      <vt:lpstr>Calibri</vt:lpstr>
      <vt:lpstr>Canva Sans Bold</vt:lpstr>
      <vt:lpstr>Hagrid Bold</vt:lpstr>
      <vt:lpstr>Hagrid Ultra-Bold</vt:lpstr>
      <vt:lpstr>Hagrid</vt:lpstr>
      <vt:lpstr>Times New Roman</vt:lpstr>
      <vt:lpstr>Varela Round</vt:lpstr>
      <vt:lpstr>Canva Sans</vt:lpstr>
      <vt:lpstr>Arial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Multimodal Presentation English Presentation in Black White Modern Style</dc:title>
  <cp:lastModifiedBy>Lenovo</cp:lastModifiedBy>
  <cp:revision>3</cp:revision>
  <dcterms:created xsi:type="dcterms:W3CDTF">2006-08-16T00:00:00Z</dcterms:created>
  <dcterms:modified xsi:type="dcterms:W3CDTF">2024-05-21T18:32:58Z</dcterms:modified>
  <dc:identifier>DAGEn5RChLQ</dc:identifier>
</cp:coreProperties>
</file>