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Quicksand" panose="020B0604020202020204" charset="0"/>
      <p:regular r:id="rId19"/>
    </p:embeddedFont>
    <p:embeddedFont>
      <p:font typeface="Times New Roman" panose="02020603050405020304" pitchFamily="18" charset="0"/>
      <p:regular r:id="rId20"/>
    </p:embeddedFont>
    <p:embeddedFont>
      <p:font typeface="Raleway" panose="020B0604020202020204" charset="-52"/>
      <p:regular r:id="rId21"/>
    </p:embeddedFont>
    <p:embeddedFont>
      <p:font typeface="Quicksand Light" panose="020B0604020202020204" charset="0"/>
      <p:regular r:id="rId22"/>
    </p:embeddedFont>
    <p:embeddedFont>
      <p:font typeface="Raleway Bold" panose="020B0604020202020204" charset="-52"/>
      <p:regular r:id="rId23"/>
    </p:embeddedFont>
    <p:embeddedFont>
      <p:font typeface="Times New Roman Bold" panose="02020803070505020304" pitchFamily="18"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229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5.png"/><Relationship Id="rId18" Type="http://schemas.openxmlformats.org/officeDocument/2006/relationships/image" Target="../media/image7.svg"/><Relationship Id="rId3" Type="http://schemas.openxmlformats.org/officeDocument/2006/relationships/image" Target="../media/image34.svg"/><Relationship Id="rId21" Type="http://schemas.openxmlformats.org/officeDocument/2006/relationships/image" Target="../media/image7.jpeg"/><Relationship Id="rId7" Type="http://schemas.openxmlformats.org/officeDocument/2006/relationships/image" Target="../media/image32.svg"/><Relationship Id="rId12" Type="http://schemas.openxmlformats.org/officeDocument/2006/relationships/image" Target="../media/image11.svg"/><Relationship Id="rId17" Type="http://schemas.openxmlformats.org/officeDocument/2006/relationships/image" Target="../media/image4.png"/><Relationship Id="rId2" Type="http://schemas.openxmlformats.org/officeDocument/2006/relationships/image" Target="../media/image22.png"/><Relationship Id="rId16" Type="http://schemas.openxmlformats.org/officeDocument/2006/relationships/image" Target="../media/image9.sv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9.png"/><Relationship Id="rId5" Type="http://schemas.openxmlformats.org/officeDocument/2006/relationships/image" Target="../media/image36.svg"/><Relationship Id="rId15" Type="http://schemas.openxmlformats.org/officeDocument/2006/relationships/image" Target="../media/image5.png"/><Relationship Id="rId10" Type="http://schemas.openxmlformats.org/officeDocument/2006/relationships/hyperlink" Target="https://ec.europa.eu/info/strategy/priorities-2019-2024/european-green-deal_en" TargetMode="External"/><Relationship Id="rId19"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hyperlink" Target="https://ec.europa.eu/environment/strategy/biodiversity-strategy-2030_en" TargetMode="External"/><Relationship Id="rId14" Type="http://schemas.openxmlformats.org/officeDocument/2006/relationships/image" Target="../media/image40.svg"/><Relationship Id="rId22"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11.svg"/><Relationship Id="rId10" Type="http://schemas.openxmlformats.org/officeDocument/2006/relationships/image" Target="../media/image7.jpeg"/><Relationship Id="rId4" Type="http://schemas.openxmlformats.org/officeDocument/2006/relationships/image" Target="../media/image9.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11.svg"/><Relationship Id="rId10" Type="http://schemas.openxmlformats.org/officeDocument/2006/relationships/image" Target="../media/image7.jpeg"/><Relationship Id="rId4" Type="http://schemas.openxmlformats.org/officeDocument/2006/relationships/image" Target="../media/image9.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11.svg"/><Relationship Id="rId10" Type="http://schemas.openxmlformats.org/officeDocument/2006/relationships/image" Target="../media/image7.jpeg"/><Relationship Id="rId4" Type="http://schemas.openxmlformats.org/officeDocument/2006/relationships/image" Target="../media/image9.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7.jpeg"/><Relationship Id="rId4" Type="http://schemas.openxmlformats.org/officeDocument/2006/relationships/image" Target="../media/image11.sv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hyperlink" Target="https://eur-lex.europa.eu/legal-content/EN/TXT/HTML/?uri=CELEX:52019DC0640" TargetMode="External"/><Relationship Id="rId13" Type="http://schemas.microsoft.com/office/2007/relationships/hdphoto" Target="../media/hdphoto1.wdp"/><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svg"/><Relationship Id="rId5" Type="http://schemas.openxmlformats.org/officeDocument/2006/relationships/image" Target="../media/image13.png"/><Relationship Id="rId1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1.png"/><Relationship Id="rId1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7.sv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4.png"/><Relationship Id="rId5" Type="http://schemas.openxmlformats.org/officeDocument/2006/relationships/image" Target="../media/image16.png"/><Relationship Id="rId15" Type="http://schemas.openxmlformats.org/officeDocument/2006/relationships/image" Target="../media/image7.jpe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8.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hyperlink" Target="https://zakon.rada.gov.ua/laws/show/984_017-20#Text" TargetMode="External"/><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5.png"/><Relationship Id="rId18" Type="http://schemas.openxmlformats.org/officeDocument/2006/relationships/image" Target="../media/image4.png"/><Relationship Id="rId3" Type="http://schemas.openxmlformats.org/officeDocument/2006/relationships/image" Target="../media/image34.svg"/><Relationship Id="rId7" Type="http://schemas.openxmlformats.org/officeDocument/2006/relationships/image" Target="../media/image32.svg"/><Relationship Id="rId12" Type="http://schemas.openxmlformats.org/officeDocument/2006/relationships/image" Target="../media/image38.svg"/><Relationship Id="rId17" Type="http://schemas.openxmlformats.org/officeDocument/2006/relationships/image" Target="../media/image9.svg"/><Relationship Id="rId2" Type="http://schemas.openxmlformats.org/officeDocument/2006/relationships/image" Target="../media/image22.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36.svg"/><Relationship Id="rId15" Type="http://schemas.openxmlformats.org/officeDocument/2006/relationships/hyperlink" Target="https://eur-lex.europa.eu/legal-content/EN/TXT/?uri=CELEX:52021DC0699" TargetMode="External"/><Relationship Id="rId10" Type="http://schemas.openxmlformats.org/officeDocument/2006/relationships/image" Target="../media/image11.svg"/><Relationship Id="rId19" Type="http://schemas.openxmlformats.org/officeDocument/2006/relationships/image" Target="../media/image7.svg"/><Relationship Id="rId4" Type="http://schemas.openxmlformats.org/officeDocument/2006/relationships/image" Target="../media/image23.png"/><Relationship Id="rId9" Type="http://schemas.openxmlformats.org/officeDocument/2006/relationships/image" Target="../media/image9.png"/><Relationship Id="rId1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flipH="1">
            <a:off x="10309573" y="3720381"/>
            <a:ext cx="12238495" cy="11075838"/>
          </a:xfrm>
          <a:custGeom>
            <a:avLst/>
            <a:gdLst/>
            <a:ahLst/>
            <a:cxnLst/>
            <a:rect l="l" t="t" r="r" b="b"/>
            <a:pathLst>
              <a:path w="12238495" h="11075838">
                <a:moveTo>
                  <a:pt x="12238495" y="0"/>
                </a:moveTo>
                <a:lnTo>
                  <a:pt x="0" y="0"/>
                </a:lnTo>
                <a:lnTo>
                  <a:pt x="0" y="11075838"/>
                </a:lnTo>
                <a:lnTo>
                  <a:pt x="12238495" y="11075838"/>
                </a:lnTo>
                <a:lnTo>
                  <a:pt x="12238495" y="0"/>
                </a:lnTo>
                <a:close/>
              </a:path>
            </a:pathLst>
          </a:custGeom>
          <a:blipFill>
            <a:blip r:embed="rId2">
              <a:alphaModFix amt="56000"/>
            </a:blip>
            <a:stretch>
              <a:fillRect/>
            </a:stretch>
          </a:blipFill>
        </p:spPr>
      </p:sp>
      <p:sp>
        <p:nvSpPr>
          <p:cNvPr id="3" name="Freeform 3"/>
          <p:cNvSpPr/>
          <p:nvPr/>
        </p:nvSpPr>
        <p:spPr>
          <a:xfrm>
            <a:off x="11033841" y="-5932461"/>
            <a:ext cx="9093481" cy="8229600"/>
          </a:xfrm>
          <a:custGeom>
            <a:avLst/>
            <a:gdLst/>
            <a:ahLst/>
            <a:cxnLst/>
            <a:rect l="l" t="t" r="r" b="b"/>
            <a:pathLst>
              <a:path w="9093481" h="8229600">
                <a:moveTo>
                  <a:pt x="0" y="0"/>
                </a:moveTo>
                <a:lnTo>
                  <a:pt x="9093480" y="0"/>
                </a:lnTo>
                <a:lnTo>
                  <a:pt x="9093480" y="8229600"/>
                </a:lnTo>
                <a:lnTo>
                  <a:pt x="0" y="8229600"/>
                </a:lnTo>
                <a:lnTo>
                  <a:pt x="0" y="0"/>
                </a:lnTo>
                <a:close/>
              </a:path>
            </a:pathLst>
          </a:custGeom>
          <a:blipFill>
            <a:blip r:embed="rId2"/>
            <a:stretch>
              <a:fillRect/>
            </a:stretch>
          </a:blipFill>
        </p:spPr>
      </p:sp>
      <p:sp>
        <p:nvSpPr>
          <p:cNvPr id="4" name="Freeform 4"/>
          <p:cNvSpPr/>
          <p:nvPr/>
        </p:nvSpPr>
        <p:spPr>
          <a:xfrm>
            <a:off x="-3518040" y="7611130"/>
            <a:ext cx="9093481" cy="8229600"/>
          </a:xfrm>
          <a:custGeom>
            <a:avLst/>
            <a:gdLst/>
            <a:ahLst/>
            <a:cxnLst/>
            <a:rect l="l" t="t" r="r" b="b"/>
            <a:pathLst>
              <a:path w="9093481" h="8229600">
                <a:moveTo>
                  <a:pt x="0" y="0"/>
                </a:moveTo>
                <a:lnTo>
                  <a:pt x="9093480" y="0"/>
                </a:lnTo>
                <a:lnTo>
                  <a:pt x="9093480" y="8229600"/>
                </a:lnTo>
                <a:lnTo>
                  <a:pt x="0" y="8229600"/>
                </a:lnTo>
                <a:lnTo>
                  <a:pt x="0" y="0"/>
                </a:lnTo>
                <a:close/>
              </a:path>
            </a:pathLst>
          </a:custGeom>
          <a:blipFill>
            <a:blip r:embed="rId2"/>
            <a:stretch>
              <a:fillRect/>
            </a:stretch>
          </a:blipFill>
        </p:spPr>
      </p:sp>
      <p:sp>
        <p:nvSpPr>
          <p:cNvPr id="5" name="Freeform 5"/>
          <p:cNvSpPr/>
          <p:nvPr/>
        </p:nvSpPr>
        <p:spPr>
          <a:xfrm>
            <a:off x="11081182" y="5143500"/>
            <a:ext cx="9152462" cy="7127480"/>
          </a:xfrm>
          <a:custGeom>
            <a:avLst/>
            <a:gdLst/>
            <a:ahLst/>
            <a:cxnLst/>
            <a:rect l="l" t="t" r="r" b="b"/>
            <a:pathLst>
              <a:path w="9152462" h="7127480">
                <a:moveTo>
                  <a:pt x="0" y="0"/>
                </a:moveTo>
                <a:lnTo>
                  <a:pt x="9152462" y="0"/>
                </a:lnTo>
                <a:lnTo>
                  <a:pt x="9152462" y="7127480"/>
                </a:lnTo>
                <a:lnTo>
                  <a:pt x="0" y="71274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4910543" y="1310661"/>
            <a:ext cx="4697514" cy="1972956"/>
          </a:xfrm>
          <a:custGeom>
            <a:avLst/>
            <a:gdLst/>
            <a:ahLst/>
            <a:cxnLst/>
            <a:rect l="l" t="t" r="r" b="b"/>
            <a:pathLst>
              <a:path w="4697514" h="1972956">
                <a:moveTo>
                  <a:pt x="0" y="0"/>
                </a:moveTo>
                <a:lnTo>
                  <a:pt x="4697514" y="0"/>
                </a:lnTo>
                <a:lnTo>
                  <a:pt x="4697514" y="1972956"/>
                </a:lnTo>
                <a:lnTo>
                  <a:pt x="0" y="197295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7437748" y="7424111"/>
            <a:ext cx="3643434" cy="1530242"/>
          </a:xfrm>
          <a:custGeom>
            <a:avLst/>
            <a:gdLst/>
            <a:ahLst/>
            <a:cxnLst/>
            <a:rect l="l" t="t" r="r" b="b"/>
            <a:pathLst>
              <a:path w="3643434" h="1530242">
                <a:moveTo>
                  <a:pt x="0" y="0"/>
                </a:moveTo>
                <a:lnTo>
                  <a:pt x="3643434" y="0"/>
                </a:lnTo>
                <a:lnTo>
                  <a:pt x="3643434" y="1530242"/>
                </a:lnTo>
                <a:lnTo>
                  <a:pt x="0" y="15302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11683681" y="1632866"/>
            <a:ext cx="1054080" cy="1098000"/>
          </a:xfrm>
          <a:custGeom>
            <a:avLst/>
            <a:gdLst/>
            <a:ahLst/>
            <a:cxnLst/>
            <a:rect l="l" t="t" r="r" b="b"/>
            <a:pathLst>
              <a:path w="1054080" h="1098000">
                <a:moveTo>
                  <a:pt x="0" y="0"/>
                </a:moveTo>
                <a:lnTo>
                  <a:pt x="1054081" y="0"/>
                </a:lnTo>
                <a:lnTo>
                  <a:pt x="1054081" y="1098001"/>
                </a:lnTo>
                <a:lnTo>
                  <a:pt x="0" y="109800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TextBox 12"/>
          <p:cNvSpPr txBox="1"/>
          <p:nvPr/>
        </p:nvSpPr>
        <p:spPr>
          <a:xfrm>
            <a:off x="1581982" y="2347913"/>
            <a:ext cx="12457744" cy="3801241"/>
          </a:xfrm>
          <a:prstGeom prst="rect">
            <a:avLst/>
          </a:prstGeom>
        </p:spPr>
        <p:txBody>
          <a:bodyPr lIns="0" tIns="0" rIns="0" bIns="0" rtlCol="0" anchor="t">
            <a:spAutoFit/>
          </a:bodyPr>
          <a:lstStyle/>
          <a:p>
            <a:pPr>
              <a:lnSpc>
                <a:spcPts val="9966"/>
              </a:lnSpc>
            </a:pPr>
            <a:r>
              <a:rPr lang="en-US" sz="9060" spc="181" dirty="0">
                <a:solidFill>
                  <a:srgbClr val="50665B"/>
                </a:solidFill>
                <a:latin typeface="Raleway Bold"/>
              </a:rPr>
              <a:t>ЄВРОПЕЙСЬКИЙ ЗЕЛЕНИЙ КУРС</a:t>
            </a:r>
          </a:p>
          <a:p>
            <a:pPr>
              <a:lnSpc>
                <a:spcPts val="9966"/>
              </a:lnSpc>
            </a:pPr>
            <a:endParaRPr lang="en-US" sz="9060" spc="181" dirty="0">
              <a:solidFill>
                <a:srgbClr val="50665B"/>
              </a:solidFill>
              <a:latin typeface="Raleway Bold"/>
            </a:endParaRPr>
          </a:p>
        </p:txBody>
      </p:sp>
      <p:sp>
        <p:nvSpPr>
          <p:cNvPr id="14" name="Freeform 14"/>
          <p:cNvSpPr/>
          <p:nvPr/>
        </p:nvSpPr>
        <p:spPr>
          <a:xfrm flipH="1">
            <a:off x="4521360" y="8493179"/>
            <a:ext cx="1054080" cy="1098000"/>
          </a:xfrm>
          <a:custGeom>
            <a:avLst/>
            <a:gdLst/>
            <a:ahLst/>
            <a:cxnLst/>
            <a:rect l="l" t="t" r="r" b="b"/>
            <a:pathLst>
              <a:path w="1054080" h="1098000">
                <a:moveTo>
                  <a:pt x="1054080" y="0"/>
                </a:moveTo>
                <a:lnTo>
                  <a:pt x="0" y="0"/>
                </a:lnTo>
                <a:lnTo>
                  <a:pt x="0" y="1098000"/>
                </a:lnTo>
                <a:lnTo>
                  <a:pt x="1054080" y="1098000"/>
                </a:lnTo>
                <a:lnTo>
                  <a:pt x="105408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5" name="Freeform 15"/>
          <p:cNvSpPr/>
          <p:nvPr/>
        </p:nvSpPr>
        <p:spPr>
          <a:xfrm rot="-3624567" flipH="1">
            <a:off x="-953026" y="218817"/>
            <a:ext cx="2492086" cy="2428651"/>
          </a:xfrm>
          <a:custGeom>
            <a:avLst/>
            <a:gdLst/>
            <a:ahLst/>
            <a:cxnLst/>
            <a:rect l="l" t="t" r="r" b="b"/>
            <a:pathLst>
              <a:path w="2492086" h="2428651">
                <a:moveTo>
                  <a:pt x="2492086" y="0"/>
                </a:moveTo>
                <a:lnTo>
                  <a:pt x="0" y="0"/>
                </a:lnTo>
                <a:lnTo>
                  <a:pt x="0" y="2428651"/>
                </a:lnTo>
                <a:lnTo>
                  <a:pt x="2492086" y="2428651"/>
                </a:lnTo>
                <a:lnTo>
                  <a:pt x="2492086"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6" name="Freeform 16"/>
          <p:cNvSpPr/>
          <p:nvPr/>
        </p:nvSpPr>
        <p:spPr>
          <a:xfrm>
            <a:off x="-1378226" y="9151177"/>
            <a:ext cx="3643434" cy="1530242"/>
          </a:xfrm>
          <a:custGeom>
            <a:avLst/>
            <a:gdLst/>
            <a:ahLst/>
            <a:cxnLst/>
            <a:rect l="l" t="t" r="r" b="b"/>
            <a:pathLst>
              <a:path w="3643434" h="1530242">
                <a:moveTo>
                  <a:pt x="0" y="0"/>
                </a:moveTo>
                <a:lnTo>
                  <a:pt x="3643433" y="0"/>
                </a:lnTo>
                <a:lnTo>
                  <a:pt x="3643433" y="1530242"/>
                </a:lnTo>
                <a:lnTo>
                  <a:pt x="0" y="153024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pic>
        <p:nvPicPr>
          <p:cNvPr id="18" name="Рисунок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9" name="Рисунок 18"/>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6687746" y="1662688"/>
            <a:ext cx="11062308" cy="4887529"/>
          </a:xfrm>
          <a:custGeom>
            <a:avLst/>
            <a:gdLst/>
            <a:ahLst/>
            <a:cxnLst/>
            <a:rect l="l" t="t" r="r" b="b"/>
            <a:pathLst>
              <a:path w="11062308" h="4887529">
                <a:moveTo>
                  <a:pt x="0" y="0"/>
                </a:moveTo>
                <a:lnTo>
                  <a:pt x="11062308" y="0"/>
                </a:lnTo>
                <a:lnTo>
                  <a:pt x="11062308" y="4887529"/>
                </a:lnTo>
                <a:lnTo>
                  <a:pt x="0" y="4887529"/>
                </a:lnTo>
                <a:lnTo>
                  <a:pt x="0" y="0"/>
                </a:lnTo>
                <a:close/>
              </a:path>
            </a:pathLst>
          </a:custGeom>
          <a:blipFill>
            <a:blip r:embed="rId2">
              <a:alphaModFix amt="12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8448" y="5557237"/>
            <a:ext cx="8483529" cy="1419063"/>
          </a:xfrm>
          <a:custGeom>
            <a:avLst/>
            <a:gdLst/>
            <a:ahLst/>
            <a:cxnLst/>
            <a:rect l="l" t="t" r="r" b="b"/>
            <a:pathLst>
              <a:path w="8483529" h="1419063">
                <a:moveTo>
                  <a:pt x="0" y="0"/>
                </a:moveTo>
                <a:lnTo>
                  <a:pt x="8483529" y="0"/>
                </a:lnTo>
                <a:lnTo>
                  <a:pt x="8483529" y="1419063"/>
                </a:lnTo>
                <a:lnTo>
                  <a:pt x="0" y="14190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128470" y="1206109"/>
            <a:ext cx="1708289" cy="456579"/>
          </a:xfrm>
          <a:custGeom>
            <a:avLst/>
            <a:gdLst/>
            <a:ahLst/>
            <a:cxnLst/>
            <a:rect l="l" t="t" r="r" b="b"/>
            <a:pathLst>
              <a:path w="1708289" h="456579">
                <a:moveTo>
                  <a:pt x="0" y="0"/>
                </a:moveTo>
                <a:lnTo>
                  <a:pt x="1708289" y="0"/>
                </a:lnTo>
                <a:lnTo>
                  <a:pt x="1708289" y="456579"/>
                </a:lnTo>
                <a:lnTo>
                  <a:pt x="0" y="456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4672514" y="-5258667"/>
            <a:ext cx="10348198" cy="9365119"/>
          </a:xfrm>
          <a:custGeom>
            <a:avLst/>
            <a:gdLst/>
            <a:ahLst/>
            <a:cxnLst/>
            <a:rect l="l" t="t" r="r" b="b"/>
            <a:pathLst>
              <a:path w="10348198" h="9365119">
                <a:moveTo>
                  <a:pt x="0" y="0"/>
                </a:moveTo>
                <a:lnTo>
                  <a:pt x="10348198" y="0"/>
                </a:lnTo>
                <a:lnTo>
                  <a:pt x="10348198" y="9365120"/>
                </a:lnTo>
                <a:lnTo>
                  <a:pt x="0" y="9365120"/>
                </a:lnTo>
                <a:lnTo>
                  <a:pt x="0" y="0"/>
                </a:lnTo>
                <a:close/>
              </a:path>
            </a:pathLst>
          </a:custGeom>
          <a:blipFill>
            <a:blip r:embed="rId8"/>
            <a:stretch>
              <a:fillRect/>
            </a:stretch>
          </a:blipFill>
        </p:spPr>
      </p:sp>
      <p:sp>
        <p:nvSpPr>
          <p:cNvPr id="6" name="TextBox 6"/>
          <p:cNvSpPr txBox="1"/>
          <p:nvPr/>
        </p:nvSpPr>
        <p:spPr>
          <a:xfrm>
            <a:off x="614369" y="1719420"/>
            <a:ext cx="17288714" cy="3968750"/>
          </a:xfrm>
          <a:prstGeom prst="rect">
            <a:avLst/>
          </a:prstGeom>
        </p:spPr>
        <p:txBody>
          <a:bodyPr lIns="0" tIns="0" rIns="0" bIns="0" rtlCol="0" anchor="t">
            <a:spAutoFit/>
          </a:bodyPr>
          <a:lstStyle/>
          <a:p>
            <a:pPr algn="just">
              <a:lnSpc>
                <a:spcPts val="3850"/>
              </a:lnSpc>
            </a:pPr>
            <a:r>
              <a:rPr lang="en-US" sz="3500" spc="105">
                <a:solidFill>
                  <a:srgbClr val="728E58"/>
                </a:solidFill>
                <a:latin typeface="Times New Roman Bold"/>
              </a:rPr>
              <a:t> Нова стратегія ЄС щодо ґрунтів до 2030 року є ключовим результатом </a:t>
            </a:r>
            <a:r>
              <a:rPr lang="en-US" sz="3500" u="sng" spc="105">
                <a:solidFill>
                  <a:srgbClr val="728E58"/>
                </a:solidFill>
                <a:latin typeface="Times New Roman Bold"/>
                <a:hlinkClick r:id="rId9" tooltip="https://ec.europa.eu/environment/strategy/biodiversity-strategy-2030_en"/>
              </a:rPr>
              <a:t>стратегії ЄС щодо біорізноманіття до 2030 року</a:t>
            </a:r>
            <a:r>
              <a:rPr lang="en-US" sz="3500" spc="105">
                <a:solidFill>
                  <a:srgbClr val="728E58"/>
                </a:solidFill>
                <a:latin typeface="Times New Roman Bold"/>
              </a:rPr>
              <a:t> Це сприятиме досягненню цілей Європейської </a:t>
            </a:r>
            <a:r>
              <a:rPr lang="en-US" sz="3500" u="sng" spc="105">
                <a:solidFill>
                  <a:srgbClr val="728E58"/>
                </a:solidFill>
                <a:latin typeface="Times New Roman Bold"/>
                <a:hlinkClick r:id="rId10" tooltip="https://ec.europa.eu/info/strategy/priorities-2019-2024/european-green-deal_en"/>
              </a:rPr>
              <a:t>зеленої угоди</a:t>
            </a:r>
            <a:r>
              <a:rPr lang="en-US" sz="3500" spc="105">
                <a:solidFill>
                  <a:srgbClr val="728E58"/>
                </a:solidFill>
                <a:latin typeface="Times New Roman Bold"/>
              </a:rPr>
              <a:t> . Здорові ґрунти мають важливе значення для досягнення кліматичної нейтральності, чистої економіки замкнутого циклу та припинення опустелювання та деградації земель. Вони також необхідні для подолання втрати біорізноманіття, забезпечення здорової їжі та захисту здоров’я людей.</a:t>
            </a:r>
          </a:p>
        </p:txBody>
      </p:sp>
      <p:sp>
        <p:nvSpPr>
          <p:cNvPr id="7" name="Freeform 7"/>
          <p:cNvSpPr/>
          <p:nvPr/>
        </p:nvSpPr>
        <p:spPr>
          <a:xfrm>
            <a:off x="13601700" y="8272654"/>
            <a:ext cx="7315200" cy="2207860"/>
          </a:xfrm>
          <a:custGeom>
            <a:avLst/>
            <a:gdLst/>
            <a:ahLst/>
            <a:cxnLst/>
            <a:rect l="l" t="t" r="r" b="b"/>
            <a:pathLst>
              <a:path w="7315200" h="2207860">
                <a:moveTo>
                  <a:pt x="0" y="0"/>
                </a:moveTo>
                <a:lnTo>
                  <a:pt x="7315200" y="0"/>
                </a:lnTo>
                <a:lnTo>
                  <a:pt x="7315200" y="2207861"/>
                </a:lnTo>
                <a:lnTo>
                  <a:pt x="0" y="220786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8" name="Freeform 8"/>
          <p:cNvSpPr/>
          <p:nvPr/>
        </p:nvSpPr>
        <p:spPr>
          <a:xfrm>
            <a:off x="-614369" y="7569618"/>
            <a:ext cx="1228737" cy="1806967"/>
          </a:xfrm>
          <a:custGeom>
            <a:avLst/>
            <a:gdLst/>
            <a:ahLst/>
            <a:cxnLst/>
            <a:rect l="l" t="t" r="r" b="b"/>
            <a:pathLst>
              <a:path w="1228737" h="1806967">
                <a:moveTo>
                  <a:pt x="0" y="0"/>
                </a:moveTo>
                <a:lnTo>
                  <a:pt x="1228738" y="0"/>
                </a:lnTo>
                <a:lnTo>
                  <a:pt x="1228738" y="1806967"/>
                </a:lnTo>
                <a:lnTo>
                  <a:pt x="0" y="180696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9" name="Freeform 9"/>
          <p:cNvSpPr/>
          <p:nvPr/>
        </p:nvSpPr>
        <p:spPr>
          <a:xfrm rot="4381600">
            <a:off x="15124949" y="386129"/>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0" name="Freeform 10"/>
          <p:cNvSpPr/>
          <p:nvPr/>
        </p:nvSpPr>
        <p:spPr>
          <a:xfrm flipH="1">
            <a:off x="-268448" y="336398"/>
            <a:ext cx="1054080" cy="1098000"/>
          </a:xfrm>
          <a:custGeom>
            <a:avLst/>
            <a:gdLst/>
            <a:ahLst/>
            <a:cxnLst/>
            <a:rect l="l" t="t" r="r" b="b"/>
            <a:pathLst>
              <a:path w="1054080" h="1098000">
                <a:moveTo>
                  <a:pt x="1054081" y="0"/>
                </a:moveTo>
                <a:lnTo>
                  <a:pt x="0" y="0"/>
                </a:lnTo>
                <a:lnTo>
                  <a:pt x="0" y="1098001"/>
                </a:lnTo>
                <a:lnTo>
                  <a:pt x="1054081" y="1098001"/>
                </a:lnTo>
                <a:lnTo>
                  <a:pt x="1054081"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1" name="TextBox 11"/>
          <p:cNvSpPr txBox="1"/>
          <p:nvPr/>
        </p:nvSpPr>
        <p:spPr>
          <a:xfrm>
            <a:off x="614369" y="7380901"/>
            <a:ext cx="14269616" cy="2222500"/>
          </a:xfrm>
          <a:prstGeom prst="rect">
            <a:avLst/>
          </a:prstGeom>
        </p:spPr>
        <p:txBody>
          <a:bodyPr lIns="0" tIns="0" rIns="0" bIns="0" rtlCol="0" anchor="t">
            <a:spAutoFit/>
          </a:bodyPr>
          <a:lstStyle/>
          <a:p>
            <a:pPr algn="ctr">
              <a:lnSpc>
                <a:spcPts val="4399"/>
              </a:lnSpc>
              <a:spcBef>
                <a:spcPct val="0"/>
              </a:spcBef>
            </a:pPr>
            <a:r>
              <a:rPr lang="en-US" sz="3999" spc="79">
                <a:solidFill>
                  <a:srgbClr val="728E58"/>
                </a:solidFill>
                <a:latin typeface="Raleway"/>
              </a:rPr>
              <a:t>МІСІЯ «ГРУНТОВА УГОДА ДЛЯ ЄВРОПИ» ҐРУНТУЄТЬСЯ НА ДОСЛІДЖЕННЯХ ТА ІННОВАЦІЯХ. ВОНА ПІДТРИМУЄ РЕАЛІЗАЦІЮ СТРАТЕГІЇ ШЛЯХОМ ПОШУКУ РІШЕНЬ ДЛЯ ЗАХИСТУ ТА ВІДНОВЛЕННЯ ЗДОРОВ’Я ҐРУНТУ.</a:t>
            </a:r>
          </a:p>
        </p:txBody>
      </p:sp>
      <p:pic>
        <p:nvPicPr>
          <p:cNvPr id="12" name="Рисунок 11"/>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3" name="Рисунок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4" name="Рисунок 1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grpSp>
        <p:nvGrpSpPr>
          <p:cNvPr id="2" name="Group 2"/>
          <p:cNvGrpSpPr/>
          <p:nvPr/>
        </p:nvGrpSpPr>
        <p:grpSpPr>
          <a:xfrm>
            <a:off x="9387765" y="1073150"/>
            <a:ext cx="8115300" cy="8140699"/>
            <a:chOff x="0" y="0"/>
            <a:chExt cx="2137363" cy="2144052"/>
          </a:xfrm>
        </p:grpSpPr>
        <p:sp>
          <p:nvSpPr>
            <p:cNvPr id="3" name="Freeform 3"/>
            <p:cNvSpPr/>
            <p:nvPr/>
          </p:nvSpPr>
          <p:spPr>
            <a:xfrm>
              <a:off x="0" y="0"/>
              <a:ext cx="2137363" cy="2144052"/>
            </a:xfrm>
            <a:custGeom>
              <a:avLst/>
              <a:gdLst/>
              <a:ahLst/>
              <a:cxnLst/>
              <a:rect l="l" t="t" r="r" b="b"/>
              <a:pathLst>
                <a:path w="2137363" h="2144052">
                  <a:moveTo>
                    <a:pt x="0" y="0"/>
                  </a:moveTo>
                  <a:lnTo>
                    <a:pt x="2137363" y="0"/>
                  </a:lnTo>
                  <a:lnTo>
                    <a:pt x="2137363" y="2144052"/>
                  </a:lnTo>
                  <a:lnTo>
                    <a:pt x="0" y="2144052"/>
                  </a:lnTo>
                  <a:close/>
                </a:path>
              </a:pathLst>
            </a:custGeom>
            <a:solidFill>
              <a:srgbClr val="000000">
                <a:alpha val="0"/>
              </a:srgbClr>
            </a:solidFill>
            <a:ln w="28575" cap="sq">
              <a:solidFill>
                <a:srgbClr val="728E58"/>
              </a:solidFill>
              <a:prstDash val="solid"/>
              <a:miter/>
            </a:ln>
          </p:spPr>
        </p:sp>
        <p:sp>
          <p:nvSpPr>
            <p:cNvPr id="4" name="TextBox 4"/>
            <p:cNvSpPr txBox="1"/>
            <p:nvPr/>
          </p:nvSpPr>
          <p:spPr>
            <a:xfrm>
              <a:off x="0" y="-38100"/>
              <a:ext cx="2137363" cy="218215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12005" y="1745615"/>
            <a:ext cx="7866819" cy="6729095"/>
          </a:xfrm>
          <a:prstGeom prst="rect">
            <a:avLst/>
          </a:prstGeom>
        </p:spPr>
        <p:txBody>
          <a:bodyPr lIns="0" tIns="0" rIns="0" bIns="0" rtlCol="0" anchor="t">
            <a:spAutoFit/>
          </a:bodyPr>
          <a:lstStyle/>
          <a:p>
            <a:pPr marL="690877" lvl="1" indent="-345439">
              <a:lnSpc>
                <a:spcPts val="4479"/>
              </a:lnSpc>
              <a:buFont typeface="Arial"/>
              <a:buChar char="•"/>
            </a:pPr>
            <a:r>
              <a:rPr lang="en-US" sz="3199">
                <a:solidFill>
                  <a:srgbClr val="728E58"/>
                </a:solidFill>
                <a:latin typeface="Quicksand"/>
              </a:rPr>
              <a:t> ·усі ґрунтові екосистеми ЄС здорові та стійкіші, тому можуть продовжувати надавати свої важливі послуги</a:t>
            </a:r>
          </a:p>
          <a:p>
            <a:pPr marL="690877" lvl="1" indent="-345439">
              <a:lnSpc>
                <a:spcPts val="4479"/>
              </a:lnSpc>
              <a:buFont typeface="Arial"/>
              <a:buChar char="•"/>
            </a:pPr>
            <a:r>
              <a:rPr lang="en-US" sz="3199">
                <a:solidFill>
                  <a:srgbClr val="728E58"/>
                </a:solidFill>
                <a:latin typeface="Quicksand"/>
              </a:rPr>
              <a:t> ·немає чистого вилучення землі, а забруднення ґрунту зменшено до рівня, який більше не є шкідливим для здоров’я людей або екосистем</a:t>
            </a:r>
          </a:p>
          <a:p>
            <a:pPr marL="690877" lvl="1" indent="-345439">
              <a:lnSpc>
                <a:spcPts val="4479"/>
              </a:lnSpc>
              <a:buFont typeface="Arial"/>
              <a:buChar char="•"/>
            </a:pPr>
            <a:r>
              <a:rPr lang="en-US" sz="3199">
                <a:solidFill>
                  <a:srgbClr val="728E58"/>
                </a:solidFill>
                <a:latin typeface="Quicksand"/>
              </a:rPr>
              <a:t> ·захист ґрунтів, раціональне управління ними та відновлення деградованих ґрунтів є загальним стандартом</a:t>
            </a:r>
          </a:p>
        </p:txBody>
      </p:sp>
      <p:sp>
        <p:nvSpPr>
          <p:cNvPr id="6" name="Freeform 6"/>
          <p:cNvSpPr/>
          <p:nvPr/>
        </p:nvSpPr>
        <p:spPr>
          <a:xfrm>
            <a:off x="-7061255" y="4531290"/>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7" name="Freeform 7"/>
          <p:cNvSpPr/>
          <p:nvPr/>
        </p:nvSpPr>
        <p:spPr>
          <a:xfrm>
            <a:off x="1028700" y="6861604"/>
            <a:ext cx="7394767" cy="4261235"/>
          </a:xfrm>
          <a:custGeom>
            <a:avLst/>
            <a:gdLst/>
            <a:ahLst/>
            <a:cxnLst/>
            <a:rect l="l" t="t" r="r" b="b"/>
            <a:pathLst>
              <a:path w="7394767" h="4261235">
                <a:moveTo>
                  <a:pt x="0" y="0"/>
                </a:moveTo>
                <a:lnTo>
                  <a:pt x="7394767" y="0"/>
                </a:lnTo>
                <a:lnTo>
                  <a:pt x="7394767" y="4261235"/>
                </a:lnTo>
                <a:lnTo>
                  <a:pt x="0" y="4261235"/>
                </a:lnTo>
                <a:lnTo>
                  <a:pt x="0" y="0"/>
                </a:lnTo>
                <a:close/>
              </a:path>
            </a:pathLst>
          </a:custGeom>
          <a:blipFill>
            <a:blip r:embed="rId3"/>
            <a:stretch>
              <a:fillRect/>
            </a:stretch>
          </a:blipFill>
        </p:spPr>
      </p:sp>
      <p:sp>
        <p:nvSpPr>
          <p:cNvPr id="8" name="TextBox 8"/>
          <p:cNvSpPr txBox="1"/>
          <p:nvPr/>
        </p:nvSpPr>
        <p:spPr>
          <a:xfrm>
            <a:off x="1289283" y="1571044"/>
            <a:ext cx="7298382" cy="5702299"/>
          </a:xfrm>
          <a:prstGeom prst="rect">
            <a:avLst/>
          </a:prstGeom>
        </p:spPr>
        <p:txBody>
          <a:bodyPr lIns="0" tIns="0" rIns="0" bIns="0" rtlCol="0" anchor="t">
            <a:spAutoFit/>
          </a:bodyPr>
          <a:lstStyle/>
          <a:p>
            <a:pPr>
              <a:lnSpc>
                <a:spcPts val="9999"/>
              </a:lnSpc>
            </a:pPr>
            <a:r>
              <a:rPr lang="en-US" sz="9999" spc="299">
                <a:solidFill>
                  <a:srgbClr val="50665B"/>
                </a:solidFill>
                <a:latin typeface="Raleway"/>
              </a:rPr>
              <a:t>ЦІЛІ</a:t>
            </a:r>
          </a:p>
          <a:p>
            <a:pPr>
              <a:lnSpc>
                <a:spcPts val="9999"/>
              </a:lnSpc>
            </a:pPr>
            <a:endParaRPr lang="en-US" sz="9999" spc="299">
              <a:solidFill>
                <a:srgbClr val="50665B"/>
              </a:solidFill>
              <a:latin typeface="Raleway"/>
            </a:endParaRPr>
          </a:p>
          <a:p>
            <a:pPr>
              <a:lnSpc>
                <a:spcPts val="4800"/>
              </a:lnSpc>
            </a:pPr>
            <a:r>
              <a:rPr lang="en-US" sz="4800" spc="144">
                <a:solidFill>
                  <a:srgbClr val="50665B"/>
                </a:solidFill>
                <a:latin typeface="Raleway"/>
              </a:rPr>
              <a:t> СТРАТЕГІЯ ЄС ЩОДО ҐРУНТІВ СПРЯМОВАНА НА ТЕ, ЩОБ ДО 2050 Р.:</a:t>
            </a:r>
          </a:p>
          <a:p>
            <a:pPr>
              <a:lnSpc>
                <a:spcPts val="9999"/>
              </a:lnSpc>
            </a:pPr>
            <a:endParaRPr lang="en-US" sz="4800" spc="144">
              <a:solidFill>
                <a:srgbClr val="50665B"/>
              </a:solidFill>
              <a:latin typeface="Raleway"/>
            </a:endParaRPr>
          </a:p>
        </p:txBody>
      </p:sp>
      <p:sp>
        <p:nvSpPr>
          <p:cNvPr id="9" name="Freeform 9"/>
          <p:cNvSpPr/>
          <p:nvPr/>
        </p:nvSpPr>
        <p:spPr>
          <a:xfrm>
            <a:off x="13845465" y="8154370"/>
            <a:ext cx="7315200" cy="2207860"/>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381600">
            <a:off x="409696" y="469903"/>
            <a:ext cx="1238007" cy="1206494"/>
          </a:xfrm>
          <a:custGeom>
            <a:avLst/>
            <a:gdLst/>
            <a:ahLst/>
            <a:cxnLst/>
            <a:rect l="l" t="t" r="r" b="b"/>
            <a:pathLst>
              <a:path w="1238007" h="1206494">
                <a:moveTo>
                  <a:pt x="0" y="0"/>
                </a:moveTo>
                <a:lnTo>
                  <a:pt x="1238008" y="0"/>
                </a:lnTo>
                <a:lnTo>
                  <a:pt x="1238008"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316792">
            <a:off x="16884061" y="359408"/>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2" name="Рисунок 1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grpSp>
        <p:nvGrpSpPr>
          <p:cNvPr id="2" name="Group 2"/>
          <p:cNvGrpSpPr/>
          <p:nvPr/>
        </p:nvGrpSpPr>
        <p:grpSpPr>
          <a:xfrm>
            <a:off x="7807315" y="1073150"/>
            <a:ext cx="10367638" cy="8140699"/>
            <a:chOff x="0" y="0"/>
            <a:chExt cx="2730571" cy="2144052"/>
          </a:xfrm>
        </p:grpSpPr>
        <p:sp>
          <p:nvSpPr>
            <p:cNvPr id="3" name="Freeform 3"/>
            <p:cNvSpPr/>
            <p:nvPr/>
          </p:nvSpPr>
          <p:spPr>
            <a:xfrm>
              <a:off x="0" y="0"/>
              <a:ext cx="2730571" cy="2144052"/>
            </a:xfrm>
            <a:custGeom>
              <a:avLst/>
              <a:gdLst/>
              <a:ahLst/>
              <a:cxnLst/>
              <a:rect l="l" t="t" r="r" b="b"/>
              <a:pathLst>
                <a:path w="2730571" h="2144052">
                  <a:moveTo>
                    <a:pt x="0" y="0"/>
                  </a:moveTo>
                  <a:lnTo>
                    <a:pt x="2730571" y="0"/>
                  </a:lnTo>
                  <a:lnTo>
                    <a:pt x="2730571" y="2144052"/>
                  </a:lnTo>
                  <a:lnTo>
                    <a:pt x="0" y="2144052"/>
                  </a:lnTo>
                  <a:close/>
                </a:path>
              </a:pathLst>
            </a:custGeom>
            <a:solidFill>
              <a:srgbClr val="000000">
                <a:alpha val="0"/>
              </a:srgbClr>
            </a:solidFill>
            <a:ln w="28575" cap="sq">
              <a:solidFill>
                <a:srgbClr val="728E58"/>
              </a:solidFill>
              <a:prstDash val="solid"/>
              <a:miter/>
            </a:ln>
          </p:spPr>
        </p:sp>
        <p:sp>
          <p:nvSpPr>
            <p:cNvPr id="4" name="TextBox 4"/>
            <p:cNvSpPr txBox="1"/>
            <p:nvPr/>
          </p:nvSpPr>
          <p:spPr>
            <a:xfrm>
              <a:off x="0" y="-38100"/>
              <a:ext cx="2730571" cy="218215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807315" y="1248623"/>
            <a:ext cx="10136355" cy="74250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728E58"/>
                </a:solidFill>
                <a:latin typeface="Quicksand"/>
              </a:rPr>
              <a:t> ·внесення спеціальної законодавчої пропозиції щодо здоров’я ґрунту до 2023 року для досягнення цілей стратегії ЄС щодо ґрунтів та досягнення хорошого здоров’я ґрунту до 2050 року</a:t>
            </a:r>
          </a:p>
          <a:p>
            <a:pPr marL="604519" lvl="1" indent="-302260">
              <a:lnSpc>
                <a:spcPts val="3919"/>
              </a:lnSpc>
              <a:buFont typeface="Arial"/>
              <a:buChar char="•"/>
            </a:pPr>
            <a:r>
              <a:rPr lang="en-US" sz="2799">
                <a:solidFill>
                  <a:srgbClr val="728E58"/>
                </a:solidFill>
                <a:latin typeface="Quicksand"/>
              </a:rPr>
              <a:t> ·зробити стале управління ґрунтами новою нормою, пропонуючи схему для власників землі, щоб безкоштовно перевірити їхні ґрунти, сприяючи сталому управлінню ґрунтами через CAP та обміну передовим досвідом</a:t>
            </a:r>
          </a:p>
          <a:p>
            <a:pPr marL="604519" lvl="1" indent="-302260">
              <a:lnSpc>
                <a:spcPts val="3919"/>
              </a:lnSpc>
              <a:buFont typeface="Arial"/>
              <a:buChar char="•"/>
            </a:pPr>
            <a:r>
              <a:rPr lang="en-US" sz="2799">
                <a:solidFill>
                  <a:srgbClr val="728E58"/>
                </a:solidFill>
                <a:latin typeface="Quicksand"/>
              </a:rPr>
              <a:t> ·розгляд пропозиції юридично обов'язкових цілей щодо обмеження осушення водно-болотних угідь і органічних ґрунтів і відновлення керованих і осушених торфовищ для пом'якшення наслідків зміни клімату та адаптації до них</a:t>
            </a:r>
          </a:p>
          <a:p>
            <a:pPr marL="604519" lvl="1" indent="-302260">
              <a:lnSpc>
                <a:spcPts val="3919"/>
              </a:lnSpc>
              <a:buFont typeface="Arial"/>
              <a:buChar char="•"/>
            </a:pPr>
            <a:endParaRPr lang="en-US" sz="2799">
              <a:solidFill>
                <a:srgbClr val="728E58"/>
              </a:solidFill>
              <a:latin typeface="Quicksand"/>
            </a:endParaRPr>
          </a:p>
        </p:txBody>
      </p:sp>
      <p:sp>
        <p:nvSpPr>
          <p:cNvPr id="6" name="Freeform 6"/>
          <p:cNvSpPr/>
          <p:nvPr/>
        </p:nvSpPr>
        <p:spPr>
          <a:xfrm>
            <a:off x="-7061255" y="4531290"/>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7" name="Freeform 7"/>
          <p:cNvSpPr/>
          <p:nvPr/>
        </p:nvSpPr>
        <p:spPr>
          <a:xfrm>
            <a:off x="1028700" y="6861604"/>
            <a:ext cx="7394767" cy="4261235"/>
          </a:xfrm>
          <a:custGeom>
            <a:avLst/>
            <a:gdLst/>
            <a:ahLst/>
            <a:cxnLst/>
            <a:rect l="l" t="t" r="r" b="b"/>
            <a:pathLst>
              <a:path w="7394767" h="4261235">
                <a:moveTo>
                  <a:pt x="0" y="0"/>
                </a:moveTo>
                <a:lnTo>
                  <a:pt x="7394767" y="0"/>
                </a:lnTo>
                <a:lnTo>
                  <a:pt x="7394767" y="4261235"/>
                </a:lnTo>
                <a:lnTo>
                  <a:pt x="0" y="4261235"/>
                </a:lnTo>
                <a:lnTo>
                  <a:pt x="0" y="0"/>
                </a:lnTo>
                <a:close/>
              </a:path>
            </a:pathLst>
          </a:custGeom>
          <a:blipFill>
            <a:blip r:embed="rId3"/>
            <a:stretch>
              <a:fillRect/>
            </a:stretch>
          </a:blipFill>
        </p:spPr>
      </p:sp>
      <p:sp>
        <p:nvSpPr>
          <p:cNvPr id="8" name="TextBox 8"/>
          <p:cNvSpPr txBox="1"/>
          <p:nvPr/>
        </p:nvSpPr>
        <p:spPr>
          <a:xfrm>
            <a:off x="271026" y="1993265"/>
            <a:ext cx="7854717" cy="5092699"/>
          </a:xfrm>
          <a:prstGeom prst="rect">
            <a:avLst/>
          </a:prstGeom>
        </p:spPr>
        <p:txBody>
          <a:bodyPr lIns="0" tIns="0" rIns="0" bIns="0" rtlCol="0" anchor="t">
            <a:spAutoFit/>
          </a:bodyPr>
          <a:lstStyle/>
          <a:p>
            <a:pPr>
              <a:lnSpc>
                <a:spcPts val="9999"/>
              </a:lnSpc>
            </a:pPr>
            <a:r>
              <a:rPr lang="en-US" sz="9999" spc="299">
                <a:solidFill>
                  <a:srgbClr val="50665B"/>
                </a:solidFill>
                <a:latin typeface="Raleway"/>
              </a:rPr>
              <a:t>ДІЇ</a:t>
            </a:r>
          </a:p>
          <a:p>
            <a:pPr>
              <a:lnSpc>
                <a:spcPts val="9999"/>
              </a:lnSpc>
            </a:pPr>
            <a:endParaRPr lang="en-US" sz="9999" spc="299">
              <a:solidFill>
                <a:srgbClr val="50665B"/>
              </a:solidFill>
              <a:latin typeface="Raleway"/>
            </a:endParaRPr>
          </a:p>
          <a:p>
            <a:pPr>
              <a:lnSpc>
                <a:spcPts val="4800"/>
              </a:lnSpc>
            </a:pPr>
            <a:r>
              <a:rPr lang="en-US" sz="4800" spc="144">
                <a:solidFill>
                  <a:srgbClr val="50665B"/>
                </a:solidFill>
                <a:latin typeface="Raleway"/>
              </a:rPr>
              <a:t>  СТРАТЕГІЯ МІСТИТЬ КІЛЬКА КЛЮЧОВИХ ДІЙ:</a:t>
            </a:r>
          </a:p>
          <a:p>
            <a:pPr>
              <a:lnSpc>
                <a:spcPts val="9999"/>
              </a:lnSpc>
            </a:pPr>
            <a:endParaRPr lang="en-US" sz="4800" spc="144">
              <a:solidFill>
                <a:srgbClr val="50665B"/>
              </a:solidFill>
              <a:latin typeface="Raleway"/>
            </a:endParaRPr>
          </a:p>
        </p:txBody>
      </p:sp>
      <p:sp>
        <p:nvSpPr>
          <p:cNvPr id="9" name="Freeform 9"/>
          <p:cNvSpPr/>
          <p:nvPr/>
        </p:nvSpPr>
        <p:spPr>
          <a:xfrm>
            <a:off x="13845465" y="8154370"/>
            <a:ext cx="7315200" cy="2207860"/>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381600">
            <a:off x="409696" y="469903"/>
            <a:ext cx="1238007" cy="1206494"/>
          </a:xfrm>
          <a:custGeom>
            <a:avLst/>
            <a:gdLst/>
            <a:ahLst/>
            <a:cxnLst/>
            <a:rect l="l" t="t" r="r" b="b"/>
            <a:pathLst>
              <a:path w="1238007" h="1206494">
                <a:moveTo>
                  <a:pt x="0" y="0"/>
                </a:moveTo>
                <a:lnTo>
                  <a:pt x="1238008" y="0"/>
                </a:lnTo>
                <a:lnTo>
                  <a:pt x="1238008"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316792">
            <a:off x="16997108" y="54402"/>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2" name="Рисунок 1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grpSp>
        <p:nvGrpSpPr>
          <p:cNvPr id="2" name="Group 2"/>
          <p:cNvGrpSpPr/>
          <p:nvPr/>
        </p:nvGrpSpPr>
        <p:grpSpPr>
          <a:xfrm>
            <a:off x="7807315" y="1073150"/>
            <a:ext cx="10367638" cy="8140699"/>
            <a:chOff x="0" y="0"/>
            <a:chExt cx="2730571" cy="2144052"/>
          </a:xfrm>
        </p:grpSpPr>
        <p:sp>
          <p:nvSpPr>
            <p:cNvPr id="3" name="Freeform 3"/>
            <p:cNvSpPr/>
            <p:nvPr/>
          </p:nvSpPr>
          <p:spPr>
            <a:xfrm>
              <a:off x="0" y="0"/>
              <a:ext cx="2730571" cy="2144052"/>
            </a:xfrm>
            <a:custGeom>
              <a:avLst/>
              <a:gdLst/>
              <a:ahLst/>
              <a:cxnLst/>
              <a:rect l="l" t="t" r="r" b="b"/>
              <a:pathLst>
                <a:path w="2730571" h="2144052">
                  <a:moveTo>
                    <a:pt x="0" y="0"/>
                  </a:moveTo>
                  <a:lnTo>
                    <a:pt x="2730571" y="0"/>
                  </a:lnTo>
                  <a:lnTo>
                    <a:pt x="2730571" y="2144052"/>
                  </a:lnTo>
                  <a:lnTo>
                    <a:pt x="0" y="2144052"/>
                  </a:lnTo>
                  <a:close/>
                </a:path>
              </a:pathLst>
            </a:custGeom>
            <a:solidFill>
              <a:srgbClr val="000000">
                <a:alpha val="0"/>
              </a:srgbClr>
            </a:solidFill>
            <a:ln w="28575" cap="sq">
              <a:solidFill>
                <a:srgbClr val="728E58"/>
              </a:solidFill>
              <a:prstDash val="solid"/>
              <a:miter/>
            </a:ln>
          </p:spPr>
        </p:sp>
        <p:sp>
          <p:nvSpPr>
            <p:cNvPr id="4" name="TextBox 4"/>
            <p:cNvSpPr txBox="1"/>
            <p:nvPr/>
          </p:nvSpPr>
          <p:spPr>
            <a:xfrm>
              <a:off x="0" y="-38100"/>
              <a:ext cx="2730571" cy="218215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807315" y="1409358"/>
            <a:ext cx="10136355" cy="692975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728E58"/>
                </a:solidFill>
                <a:latin typeface="Quicksand"/>
              </a:rPr>
              <a:t> ·дослідження потоків викопаного ґрунту та оцінка потреби та потенціалу для юридично обов’язкового «паспорту ґрунту» для стимулювання циркулярної економіки та покращення повторного використання чистого ґрунту</a:t>
            </a:r>
          </a:p>
          <a:p>
            <a:pPr marL="604519" lvl="1" indent="-302260">
              <a:lnSpc>
                <a:spcPts val="3919"/>
              </a:lnSpc>
              <a:buFont typeface="Arial"/>
              <a:buChar char="•"/>
            </a:pPr>
            <a:r>
              <a:rPr lang="en-US" sz="2799">
                <a:solidFill>
                  <a:srgbClr val="728E58"/>
                </a:solidFill>
                <a:latin typeface="Quicksand"/>
              </a:rPr>
              <a:t> ·відновлення деградованих ґрунтів і рекультивація забруднених ділянок</a:t>
            </a:r>
          </a:p>
          <a:p>
            <a:pPr marL="604519" lvl="1" indent="-302260">
              <a:lnSpc>
                <a:spcPts val="3919"/>
              </a:lnSpc>
              <a:buFont typeface="Arial"/>
              <a:buChar char="•"/>
            </a:pPr>
            <a:r>
              <a:rPr lang="en-US" sz="2799">
                <a:solidFill>
                  <a:srgbClr val="728E58"/>
                </a:solidFill>
                <a:latin typeface="Quicksand"/>
              </a:rPr>
              <a:t> ·запобігання опустелюванню шляхом розробки спільної методології оцінки опустелювання та деградації земель</a:t>
            </a:r>
          </a:p>
          <a:p>
            <a:pPr marL="604519" lvl="1" indent="-302260">
              <a:lnSpc>
                <a:spcPts val="3919"/>
              </a:lnSpc>
              <a:buFont typeface="Arial"/>
              <a:buChar char="•"/>
            </a:pPr>
            <a:r>
              <a:rPr lang="en-US" sz="2799">
                <a:solidFill>
                  <a:srgbClr val="728E58"/>
                </a:solidFill>
                <a:latin typeface="Quicksand"/>
              </a:rPr>
              <a:t> ·розширення досліджень, даних і моніторингу ґрунту</a:t>
            </a:r>
          </a:p>
          <a:p>
            <a:pPr marL="604519" lvl="1" indent="-302260">
              <a:lnSpc>
                <a:spcPts val="3919"/>
              </a:lnSpc>
              <a:buFont typeface="Arial"/>
              <a:buChar char="•"/>
            </a:pPr>
            <a:r>
              <a:rPr lang="en-US" sz="2799">
                <a:solidFill>
                  <a:srgbClr val="728E58"/>
                </a:solidFill>
                <a:latin typeface="Quicksand"/>
              </a:rPr>
              <a:t> ·мобілізація необхідної суспільної участі та фінансових ресурсів</a:t>
            </a:r>
          </a:p>
          <a:p>
            <a:pPr marL="604519" lvl="1" indent="-302260">
              <a:lnSpc>
                <a:spcPts val="3919"/>
              </a:lnSpc>
              <a:buFont typeface="Arial"/>
              <a:buChar char="•"/>
            </a:pPr>
            <a:endParaRPr lang="en-US" sz="2799">
              <a:solidFill>
                <a:srgbClr val="728E58"/>
              </a:solidFill>
              <a:latin typeface="Quicksand"/>
            </a:endParaRPr>
          </a:p>
        </p:txBody>
      </p:sp>
      <p:sp>
        <p:nvSpPr>
          <p:cNvPr id="6" name="Freeform 6"/>
          <p:cNvSpPr/>
          <p:nvPr/>
        </p:nvSpPr>
        <p:spPr>
          <a:xfrm>
            <a:off x="-7061255" y="4531290"/>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7" name="Freeform 7"/>
          <p:cNvSpPr/>
          <p:nvPr/>
        </p:nvSpPr>
        <p:spPr>
          <a:xfrm>
            <a:off x="1028700" y="6861604"/>
            <a:ext cx="7394767" cy="4261235"/>
          </a:xfrm>
          <a:custGeom>
            <a:avLst/>
            <a:gdLst/>
            <a:ahLst/>
            <a:cxnLst/>
            <a:rect l="l" t="t" r="r" b="b"/>
            <a:pathLst>
              <a:path w="7394767" h="4261235">
                <a:moveTo>
                  <a:pt x="0" y="0"/>
                </a:moveTo>
                <a:lnTo>
                  <a:pt x="7394767" y="0"/>
                </a:lnTo>
                <a:lnTo>
                  <a:pt x="7394767" y="4261235"/>
                </a:lnTo>
                <a:lnTo>
                  <a:pt x="0" y="4261235"/>
                </a:lnTo>
                <a:lnTo>
                  <a:pt x="0" y="0"/>
                </a:lnTo>
                <a:close/>
              </a:path>
            </a:pathLst>
          </a:custGeom>
          <a:blipFill>
            <a:blip r:embed="rId3"/>
            <a:stretch>
              <a:fillRect/>
            </a:stretch>
          </a:blipFill>
        </p:spPr>
      </p:sp>
      <p:sp>
        <p:nvSpPr>
          <p:cNvPr id="8" name="TextBox 8"/>
          <p:cNvSpPr txBox="1"/>
          <p:nvPr/>
        </p:nvSpPr>
        <p:spPr>
          <a:xfrm>
            <a:off x="271026" y="1993265"/>
            <a:ext cx="7854717" cy="5092699"/>
          </a:xfrm>
          <a:prstGeom prst="rect">
            <a:avLst/>
          </a:prstGeom>
        </p:spPr>
        <p:txBody>
          <a:bodyPr lIns="0" tIns="0" rIns="0" bIns="0" rtlCol="0" anchor="t">
            <a:spAutoFit/>
          </a:bodyPr>
          <a:lstStyle/>
          <a:p>
            <a:pPr>
              <a:lnSpc>
                <a:spcPts val="9999"/>
              </a:lnSpc>
            </a:pPr>
            <a:r>
              <a:rPr lang="en-US" sz="9999" spc="299">
                <a:solidFill>
                  <a:srgbClr val="50665B"/>
                </a:solidFill>
                <a:latin typeface="Raleway"/>
              </a:rPr>
              <a:t>ДІЇ</a:t>
            </a:r>
          </a:p>
          <a:p>
            <a:pPr>
              <a:lnSpc>
                <a:spcPts val="9999"/>
              </a:lnSpc>
            </a:pPr>
            <a:endParaRPr lang="en-US" sz="9999" spc="299">
              <a:solidFill>
                <a:srgbClr val="50665B"/>
              </a:solidFill>
              <a:latin typeface="Raleway"/>
            </a:endParaRPr>
          </a:p>
          <a:p>
            <a:pPr>
              <a:lnSpc>
                <a:spcPts val="4800"/>
              </a:lnSpc>
            </a:pPr>
            <a:r>
              <a:rPr lang="en-US" sz="4800" spc="144">
                <a:solidFill>
                  <a:srgbClr val="50665B"/>
                </a:solidFill>
                <a:latin typeface="Raleway"/>
              </a:rPr>
              <a:t>  СТРАТЕГІЯ МІСТИТЬ КІЛЬКА КЛЮЧОВИХ ДІЙ:</a:t>
            </a:r>
          </a:p>
          <a:p>
            <a:pPr>
              <a:lnSpc>
                <a:spcPts val="9999"/>
              </a:lnSpc>
            </a:pPr>
            <a:endParaRPr lang="en-US" sz="4800" spc="144">
              <a:solidFill>
                <a:srgbClr val="50665B"/>
              </a:solidFill>
              <a:latin typeface="Raleway"/>
            </a:endParaRPr>
          </a:p>
        </p:txBody>
      </p:sp>
      <p:sp>
        <p:nvSpPr>
          <p:cNvPr id="9" name="Freeform 9"/>
          <p:cNvSpPr/>
          <p:nvPr/>
        </p:nvSpPr>
        <p:spPr>
          <a:xfrm>
            <a:off x="13845465" y="8154370"/>
            <a:ext cx="7315200" cy="2207860"/>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4381600">
            <a:off x="409696" y="469903"/>
            <a:ext cx="1238007" cy="1206494"/>
          </a:xfrm>
          <a:custGeom>
            <a:avLst/>
            <a:gdLst/>
            <a:ahLst/>
            <a:cxnLst/>
            <a:rect l="l" t="t" r="r" b="b"/>
            <a:pathLst>
              <a:path w="1238007" h="1206494">
                <a:moveTo>
                  <a:pt x="0" y="0"/>
                </a:moveTo>
                <a:lnTo>
                  <a:pt x="1238008" y="0"/>
                </a:lnTo>
                <a:lnTo>
                  <a:pt x="1238008"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316792">
            <a:off x="16997108" y="54402"/>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2" name="Рисунок 1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AutoShape 2"/>
          <p:cNvSpPr/>
          <p:nvPr/>
        </p:nvSpPr>
        <p:spPr>
          <a:xfrm>
            <a:off x="1028740" y="2753879"/>
            <a:ext cx="8331591" cy="23241"/>
          </a:xfrm>
          <a:prstGeom prst="line">
            <a:avLst/>
          </a:prstGeom>
          <a:ln w="28575" cap="flat">
            <a:solidFill>
              <a:srgbClr val="728E58"/>
            </a:solidFill>
            <a:prstDash val="solid"/>
            <a:headEnd type="none" w="sm" len="sm"/>
            <a:tailEnd type="none" w="sm" len="sm"/>
          </a:ln>
        </p:spPr>
      </p:sp>
      <p:sp>
        <p:nvSpPr>
          <p:cNvPr id="3" name="Freeform 3"/>
          <p:cNvSpPr/>
          <p:nvPr/>
        </p:nvSpPr>
        <p:spPr>
          <a:xfrm>
            <a:off x="12761567" y="-106819"/>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4" name="Freeform 4"/>
          <p:cNvSpPr/>
          <p:nvPr/>
        </p:nvSpPr>
        <p:spPr>
          <a:xfrm>
            <a:off x="12761567" y="6617612"/>
            <a:ext cx="7315200" cy="2207860"/>
          </a:xfrm>
          <a:custGeom>
            <a:avLst/>
            <a:gdLst/>
            <a:ahLst/>
            <a:cxnLst/>
            <a:rect l="l" t="t" r="r" b="b"/>
            <a:pathLst>
              <a:path w="7315200" h="2207860">
                <a:moveTo>
                  <a:pt x="0" y="0"/>
                </a:moveTo>
                <a:lnTo>
                  <a:pt x="7315200" y="0"/>
                </a:lnTo>
                <a:lnTo>
                  <a:pt x="7315200" y="2207861"/>
                </a:lnTo>
                <a:lnTo>
                  <a:pt x="0" y="22078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0107371" y="2624305"/>
            <a:ext cx="7828294" cy="7495592"/>
          </a:xfrm>
          <a:custGeom>
            <a:avLst/>
            <a:gdLst/>
            <a:ahLst/>
            <a:cxnLst/>
            <a:rect l="l" t="t" r="r" b="b"/>
            <a:pathLst>
              <a:path w="7828294" h="7495592">
                <a:moveTo>
                  <a:pt x="0" y="0"/>
                </a:moveTo>
                <a:lnTo>
                  <a:pt x="7828295" y="0"/>
                </a:lnTo>
                <a:lnTo>
                  <a:pt x="7828295" y="7495592"/>
                </a:lnTo>
                <a:lnTo>
                  <a:pt x="0" y="7495592"/>
                </a:lnTo>
                <a:lnTo>
                  <a:pt x="0" y="0"/>
                </a:lnTo>
                <a:close/>
              </a:path>
            </a:pathLst>
          </a:custGeom>
          <a:blipFill>
            <a:blip r:embed="rId5"/>
            <a:stretch>
              <a:fillRect/>
            </a:stretch>
          </a:blipFill>
        </p:spPr>
      </p:sp>
      <p:sp>
        <p:nvSpPr>
          <p:cNvPr id="6" name="TextBox 6"/>
          <p:cNvSpPr txBox="1"/>
          <p:nvPr/>
        </p:nvSpPr>
        <p:spPr>
          <a:xfrm>
            <a:off x="549253" y="2933700"/>
            <a:ext cx="10033708" cy="4343400"/>
          </a:xfrm>
          <a:prstGeom prst="rect">
            <a:avLst/>
          </a:prstGeom>
        </p:spPr>
        <p:txBody>
          <a:bodyPr lIns="0" tIns="0" rIns="0" bIns="0" rtlCol="0" anchor="t">
            <a:spAutoFit/>
          </a:bodyPr>
          <a:lstStyle/>
          <a:p>
            <a:pPr algn="just">
              <a:lnSpc>
                <a:spcPts val="4200"/>
              </a:lnSpc>
            </a:pPr>
            <a:r>
              <a:rPr lang="en-US" sz="3500" spc="105">
                <a:solidFill>
                  <a:srgbClr val="728E58"/>
                </a:solidFill>
                <a:latin typeface="Times New Roman"/>
              </a:rPr>
              <a:t> Знищення лісів, забруднення морів, підземних та поверхневих вод, повітря, підвищення глобальної температури. Саме для вирішення цих кліматичних та екологічних проблем, з якими стикається наразі людство, Євросоюз розробив новий план свого розвитку.</a:t>
            </a:r>
          </a:p>
          <a:p>
            <a:pPr algn="just">
              <a:lnSpc>
                <a:spcPts val="4200"/>
              </a:lnSpc>
            </a:pPr>
            <a:endParaRPr lang="en-US" sz="3500" spc="105">
              <a:solidFill>
                <a:srgbClr val="728E58"/>
              </a:solidFill>
              <a:latin typeface="Times New Roman"/>
            </a:endParaRPr>
          </a:p>
        </p:txBody>
      </p:sp>
      <p:sp>
        <p:nvSpPr>
          <p:cNvPr id="7" name="Freeform 7"/>
          <p:cNvSpPr/>
          <p:nvPr/>
        </p:nvSpPr>
        <p:spPr>
          <a:xfrm>
            <a:off x="2562787" y="9258300"/>
            <a:ext cx="7315200" cy="2207860"/>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008783" y="8678396"/>
            <a:ext cx="7315200" cy="2207860"/>
          </a:xfrm>
          <a:custGeom>
            <a:avLst/>
            <a:gdLst/>
            <a:ahLst/>
            <a:cxnLst/>
            <a:rect l="l" t="t" r="r" b="b"/>
            <a:pathLst>
              <a:path w="7315200" h="2207860">
                <a:moveTo>
                  <a:pt x="0" y="0"/>
                </a:moveTo>
                <a:lnTo>
                  <a:pt x="7315200" y="0"/>
                </a:lnTo>
                <a:lnTo>
                  <a:pt x="7315200" y="2207860"/>
                </a:lnTo>
                <a:lnTo>
                  <a:pt x="0" y="220786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Freeform 9"/>
          <p:cNvSpPr/>
          <p:nvPr/>
        </p:nvSpPr>
        <p:spPr>
          <a:xfrm rot="4381600">
            <a:off x="11055006" y="2188161"/>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0" name="Рисунок 9"/>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2" name="Рисунок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14245945" y="-242502"/>
            <a:ext cx="8084111" cy="10871053"/>
          </a:xfrm>
          <a:custGeom>
            <a:avLst/>
            <a:gdLst/>
            <a:ahLst/>
            <a:cxnLst/>
            <a:rect l="l" t="t" r="r" b="b"/>
            <a:pathLst>
              <a:path w="8084111" h="10871053">
                <a:moveTo>
                  <a:pt x="0" y="0"/>
                </a:moveTo>
                <a:lnTo>
                  <a:pt x="8084110" y="0"/>
                </a:lnTo>
                <a:lnTo>
                  <a:pt x="8084110" y="10871053"/>
                </a:lnTo>
                <a:lnTo>
                  <a:pt x="0" y="108710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297558" y="2398951"/>
            <a:ext cx="2961742" cy="6090986"/>
          </a:xfrm>
          <a:custGeom>
            <a:avLst/>
            <a:gdLst/>
            <a:ahLst/>
            <a:cxnLst/>
            <a:rect l="l" t="t" r="r" b="b"/>
            <a:pathLst>
              <a:path w="2961742" h="6090986">
                <a:moveTo>
                  <a:pt x="0" y="0"/>
                </a:moveTo>
                <a:lnTo>
                  <a:pt x="2961742" y="0"/>
                </a:lnTo>
                <a:lnTo>
                  <a:pt x="2961742" y="6090985"/>
                </a:lnTo>
                <a:lnTo>
                  <a:pt x="0" y="6090985"/>
                </a:lnTo>
                <a:lnTo>
                  <a:pt x="0" y="0"/>
                </a:lnTo>
                <a:close/>
              </a:path>
            </a:pathLst>
          </a:custGeom>
          <a:blipFill>
            <a:blip r:embed="rId4"/>
            <a:stretch>
              <a:fillRect/>
            </a:stretch>
          </a:blipFill>
        </p:spPr>
      </p:sp>
      <p:sp>
        <p:nvSpPr>
          <p:cNvPr id="4" name="Freeform 4"/>
          <p:cNvSpPr/>
          <p:nvPr/>
        </p:nvSpPr>
        <p:spPr>
          <a:xfrm>
            <a:off x="10424324" y="2398951"/>
            <a:ext cx="7643241" cy="8229600"/>
          </a:xfrm>
          <a:custGeom>
            <a:avLst/>
            <a:gdLst/>
            <a:ahLst/>
            <a:cxnLst/>
            <a:rect l="l" t="t" r="r" b="b"/>
            <a:pathLst>
              <a:path w="7643241" h="8229600">
                <a:moveTo>
                  <a:pt x="0" y="0"/>
                </a:moveTo>
                <a:lnTo>
                  <a:pt x="7643241" y="0"/>
                </a:lnTo>
                <a:lnTo>
                  <a:pt x="7643241" y="8229600"/>
                </a:lnTo>
                <a:lnTo>
                  <a:pt x="0" y="8229600"/>
                </a:lnTo>
                <a:lnTo>
                  <a:pt x="0" y="0"/>
                </a:lnTo>
                <a:close/>
              </a:path>
            </a:pathLst>
          </a:custGeom>
          <a:blipFill>
            <a:blip r:embed="rId5"/>
            <a:stretch>
              <a:fillRect/>
            </a:stretch>
          </a:blipFill>
        </p:spPr>
      </p:sp>
      <p:sp>
        <p:nvSpPr>
          <p:cNvPr id="5" name="Freeform 5"/>
          <p:cNvSpPr/>
          <p:nvPr/>
        </p:nvSpPr>
        <p:spPr>
          <a:xfrm flipH="1">
            <a:off x="-1631627" y="8801100"/>
            <a:ext cx="5320655" cy="2457175"/>
          </a:xfrm>
          <a:custGeom>
            <a:avLst/>
            <a:gdLst/>
            <a:ahLst/>
            <a:cxnLst/>
            <a:rect l="l" t="t" r="r" b="b"/>
            <a:pathLst>
              <a:path w="5320655" h="2457175">
                <a:moveTo>
                  <a:pt x="5320654" y="0"/>
                </a:moveTo>
                <a:lnTo>
                  <a:pt x="0" y="0"/>
                </a:lnTo>
                <a:lnTo>
                  <a:pt x="0" y="2457175"/>
                </a:lnTo>
                <a:lnTo>
                  <a:pt x="5320654" y="2457175"/>
                </a:lnTo>
                <a:lnTo>
                  <a:pt x="5320654"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215509" y="549446"/>
            <a:ext cx="10005483" cy="7201285"/>
          </a:xfrm>
          <a:prstGeom prst="rect">
            <a:avLst/>
          </a:prstGeom>
        </p:spPr>
        <p:txBody>
          <a:bodyPr lIns="0" tIns="0" rIns="0" bIns="0" rtlCol="0" anchor="t">
            <a:spAutoFit/>
          </a:bodyPr>
          <a:lstStyle/>
          <a:p>
            <a:pPr algn="just">
              <a:lnSpc>
                <a:spcPts val="5228"/>
              </a:lnSpc>
            </a:pPr>
            <a:r>
              <a:rPr lang="en-US" sz="3734" spc="112" dirty="0">
                <a:solidFill>
                  <a:srgbClr val="50665B"/>
                </a:solidFill>
                <a:latin typeface="Quicksand Light"/>
              </a:rPr>
              <a:t> </a:t>
            </a:r>
            <a:r>
              <a:rPr lang="en-US" sz="3734" spc="112" dirty="0" err="1">
                <a:solidFill>
                  <a:srgbClr val="50665B"/>
                </a:solidFill>
                <a:latin typeface="Quicksand Light"/>
              </a:rPr>
              <a:t>Задля</a:t>
            </a:r>
            <a:r>
              <a:rPr lang="en-US" sz="3734" spc="112" dirty="0">
                <a:solidFill>
                  <a:srgbClr val="50665B"/>
                </a:solidFill>
                <a:latin typeface="Quicksand Light"/>
              </a:rPr>
              <a:t> </a:t>
            </a:r>
            <a:r>
              <a:rPr lang="en-US" sz="3734" spc="112" dirty="0" err="1">
                <a:solidFill>
                  <a:srgbClr val="50665B"/>
                </a:solidFill>
                <a:latin typeface="Quicksand Light"/>
              </a:rPr>
              <a:t>досягнення</a:t>
            </a:r>
            <a:r>
              <a:rPr lang="en-US" sz="3734" spc="112" dirty="0">
                <a:solidFill>
                  <a:srgbClr val="50665B"/>
                </a:solidFill>
                <a:latin typeface="Quicksand Light"/>
              </a:rPr>
              <a:t> </a:t>
            </a:r>
            <a:r>
              <a:rPr lang="en-US" sz="3734" spc="112" dirty="0" err="1">
                <a:solidFill>
                  <a:srgbClr val="50665B"/>
                </a:solidFill>
                <a:latin typeface="Quicksand Light"/>
              </a:rPr>
              <a:t>цілі</a:t>
            </a:r>
            <a:r>
              <a:rPr lang="en-US" sz="3734" spc="112" dirty="0">
                <a:solidFill>
                  <a:srgbClr val="50665B"/>
                </a:solidFill>
                <a:latin typeface="Quicksand Light"/>
              </a:rPr>
              <a:t> </a:t>
            </a:r>
            <a:r>
              <a:rPr lang="en-US" sz="3734" spc="112" dirty="0" err="1">
                <a:solidFill>
                  <a:srgbClr val="50665B"/>
                </a:solidFill>
                <a:latin typeface="Quicksand Light"/>
              </a:rPr>
              <a:t>Паризької</a:t>
            </a:r>
            <a:r>
              <a:rPr lang="en-US" sz="3734" spc="112" dirty="0">
                <a:solidFill>
                  <a:srgbClr val="50665B"/>
                </a:solidFill>
                <a:latin typeface="Quicksand Light"/>
              </a:rPr>
              <a:t> </a:t>
            </a:r>
            <a:r>
              <a:rPr lang="en-US" sz="3734" spc="112" dirty="0" err="1">
                <a:solidFill>
                  <a:srgbClr val="50665B"/>
                </a:solidFill>
                <a:latin typeface="Quicksand Light"/>
              </a:rPr>
              <a:t>угоди</a:t>
            </a:r>
            <a:r>
              <a:rPr lang="en-US" sz="3734" spc="112" dirty="0">
                <a:solidFill>
                  <a:srgbClr val="50665B"/>
                </a:solidFill>
                <a:latin typeface="Quicksand Light"/>
              </a:rPr>
              <a:t> – </a:t>
            </a:r>
            <a:r>
              <a:rPr lang="en-US" sz="3734" spc="112" dirty="0" err="1">
                <a:solidFill>
                  <a:srgbClr val="50665B"/>
                </a:solidFill>
                <a:latin typeface="Quicksand Light"/>
              </a:rPr>
              <a:t>не</a:t>
            </a:r>
            <a:r>
              <a:rPr lang="en-US" sz="3734" spc="112" dirty="0">
                <a:solidFill>
                  <a:srgbClr val="50665B"/>
                </a:solidFill>
                <a:latin typeface="Quicksand Light"/>
              </a:rPr>
              <a:t> </a:t>
            </a:r>
            <a:r>
              <a:rPr lang="en-US" sz="3734" spc="112" dirty="0" err="1">
                <a:solidFill>
                  <a:srgbClr val="50665B"/>
                </a:solidFill>
                <a:latin typeface="Quicksand Light"/>
              </a:rPr>
              <a:t>допустити</a:t>
            </a:r>
            <a:r>
              <a:rPr lang="en-US" sz="3734" spc="112" dirty="0">
                <a:solidFill>
                  <a:srgbClr val="50665B"/>
                </a:solidFill>
                <a:latin typeface="Quicksand Light"/>
              </a:rPr>
              <a:t> </a:t>
            </a:r>
            <a:r>
              <a:rPr lang="en-US" sz="3734" spc="112" dirty="0" err="1">
                <a:solidFill>
                  <a:srgbClr val="50665B"/>
                </a:solidFill>
                <a:latin typeface="Quicksand Light"/>
              </a:rPr>
              <a:t>підвищення</a:t>
            </a:r>
            <a:r>
              <a:rPr lang="en-US" sz="3734" spc="112" dirty="0">
                <a:solidFill>
                  <a:srgbClr val="50665B"/>
                </a:solidFill>
                <a:latin typeface="Quicksand Light"/>
              </a:rPr>
              <a:t> </a:t>
            </a:r>
            <a:r>
              <a:rPr lang="en-US" sz="3734" spc="112" dirty="0" err="1">
                <a:solidFill>
                  <a:srgbClr val="50665B"/>
                </a:solidFill>
                <a:latin typeface="Quicksand Light"/>
              </a:rPr>
              <a:t>глобальної</a:t>
            </a:r>
            <a:r>
              <a:rPr lang="en-US" sz="3734" spc="112" dirty="0">
                <a:solidFill>
                  <a:srgbClr val="50665B"/>
                </a:solidFill>
                <a:latin typeface="Quicksand Light"/>
              </a:rPr>
              <a:t> </a:t>
            </a:r>
            <a:r>
              <a:rPr lang="en-US" sz="3734" spc="112" dirty="0" err="1">
                <a:solidFill>
                  <a:srgbClr val="50665B"/>
                </a:solidFill>
                <a:latin typeface="Quicksand Light"/>
              </a:rPr>
              <a:t>температури</a:t>
            </a:r>
            <a:r>
              <a:rPr lang="en-US" sz="3734" spc="112" dirty="0">
                <a:solidFill>
                  <a:srgbClr val="50665B"/>
                </a:solidFill>
                <a:latin typeface="Quicksand Light"/>
              </a:rPr>
              <a:t> </a:t>
            </a:r>
            <a:r>
              <a:rPr lang="en-US" sz="3734" spc="112" dirty="0" err="1">
                <a:solidFill>
                  <a:srgbClr val="50665B"/>
                </a:solidFill>
                <a:latin typeface="Quicksand Light"/>
              </a:rPr>
              <a:t>більш</a:t>
            </a:r>
            <a:r>
              <a:rPr lang="en-US" sz="3734" spc="112" dirty="0">
                <a:solidFill>
                  <a:srgbClr val="50665B"/>
                </a:solidFill>
                <a:latin typeface="Quicksand Light"/>
              </a:rPr>
              <a:t> </a:t>
            </a:r>
            <a:r>
              <a:rPr lang="en-US" sz="3734" spc="112" dirty="0" err="1">
                <a:solidFill>
                  <a:srgbClr val="50665B"/>
                </a:solidFill>
                <a:latin typeface="Quicksand Light"/>
              </a:rPr>
              <a:t>ніж</a:t>
            </a:r>
            <a:r>
              <a:rPr lang="en-US" sz="3734" spc="112" dirty="0">
                <a:solidFill>
                  <a:srgbClr val="50665B"/>
                </a:solidFill>
                <a:latin typeface="Quicksand Light"/>
              </a:rPr>
              <a:t> </a:t>
            </a:r>
            <a:r>
              <a:rPr lang="en-US" sz="3734" spc="112" dirty="0" err="1">
                <a:solidFill>
                  <a:srgbClr val="50665B"/>
                </a:solidFill>
                <a:latin typeface="Quicksand Light"/>
              </a:rPr>
              <a:t>на</a:t>
            </a:r>
            <a:r>
              <a:rPr lang="en-US" sz="3734" spc="112" dirty="0">
                <a:solidFill>
                  <a:srgbClr val="50665B"/>
                </a:solidFill>
                <a:latin typeface="Quicksand Light"/>
              </a:rPr>
              <a:t> 1.5 С </a:t>
            </a:r>
            <a:r>
              <a:rPr lang="en-US" sz="3734" spc="112" dirty="0" err="1">
                <a:solidFill>
                  <a:srgbClr val="50665B"/>
                </a:solidFill>
                <a:latin typeface="Quicksand Light"/>
              </a:rPr>
              <a:t>до</a:t>
            </a:r>
            <a:r>
              <a:rPr lang="en-US" sz="3734" spc="112" dirty="0">
                <a:solidFill>
                  <a:srgbClr val="50665B"/>
                </a:solidFill>
                <a:latin typeface="Quicksand Light"/>
              </a:rPr>
              <a:t> </a:t>
            </a:r>
            <a:r>
              <a:rPr lang="en-US" sz="3734" spc="112" dirty="0" err="1">
                <a:solidFill>
                  <a:srgbClr val="50665B"/>
                </a:solidFill>
                <a:latin typeface="Quicksand Light"/>
              </a:rPr>
              <a:t>кінця</a:t>
            </a:r>
            <a:r>
              <a:rPr lang="en-US" sz="3734" spc="112" dirty="0">
                <a:solidFill>
                  <a:srgbClr val="50665B"/>
                </a:solidFill>
                <a:latin typeface="Quicksand Light"/>
              </a:rPr>
              <a:t> </a:t>
            </a:r>
            <a:r>
              <a:rPr lang="en-US" sz="3734" spc="112" dirty="0" err="1">
                <a:solidFill>
                  <a:srgbClr val="50665B"/>
                </a:solidFill>
                <a:latin typeface="Quicksand Light"/>
              </a:rPr>
              <a:t>сторіччя</a:t>
            </a:r>
            <a:r>
              <a:rPr lang="en-US" sz="3734" spc="112" dirty="0">
                <a:solidFill>
                  <a:srgbClr val="50665B"/>
                </a:solidFill>
                <a:latin typeface="Quicksand Light"/>
              </a:rPr>
              <a:t> – </a:t>
            </a:r>
            <a:r>
              <a:rPr lang="en-US" sz="3734" spc="112" dirty="0" err="1">
                <a:solidFill>
                  <a:srgbClr val="50665B"/>
                </a:solidFill>
                <a:latin typeface="Quicksand Light"/>
              </a:rPr>
              <a:t>та</a:t>
            </a:r>
            <a:r>
              <a:rPr lang="en-US" sz="3734" spc="112" dirty="0">
                <a:solidFill>
                  <a:srgbClr val="50665B"/>
                </a:solidFill>
                <a:latin typeface="Quicksand Light"/>
              </a:rPr>
              <a:t> </a:t>
            </a:r>
            <a:r>
              <a:rPr lang="en-US" sz="3734" spc="112" dirty="0" err="1">
                <a:solidFill>
                  <a:srgbClr val="50665B"/>
                </a:solidFill>
                <a:latin typeface="Quicksand Light"/>
              </a:rPr>
              <a:t>реалізації</a:t>
            </a:r>
            <a:r>
              <a:rPr lang="en-US" sz="3734" spc="112" dirty="0">
                <a:solidFill>
                  <a:srgbClr val="50665B"/>
                </a:solidFill>
                <a:latin typeface="Quicksand Light"/>
              </a:rPr>
              <a:t> </a:t>
            </a:r>
            <a:r>
              <a:rPr lang="en-US" sz="3734" spc="112" dirty="0" err="1">
                <a:solidFill>
                  <a:srgbClr val="50665B"/>
                </a:solidFill>
                <a:latin typeface="Quicksand Light"/>
              </a:rPr>
              <a:t>Цілей</a:t>
            </a:r>
            <a:r>
              <a:rPr lang="en-US" sz="3734" spc="112" dirty="0">
                <a:solidFill>
                  <a:srgbClr val="50665B"/>
                </a:solidFill>
                <a:latin typeface="Quicksand Light"/>
              </a:rPr>
              <a:t> </a:t>
            </a:r>
            <a:r>
              <a:rPr lang="en-US" sz="3734" spc="112" dirty="0" err="1">
                <a:solidFill>
                  <a:srgbClr val="50665B"/>
                </a:solidFill>
                <a:latin typeface="Quicksand Light"/>
              </a:rPr>
              <a:t>сталого</a:t>
            </a:r>
            <a:r>
              <a:rPr lang="en-US" sz="3734" spc="112" dirty="0">
                <a:solidFill>
                  <a:srgbClr val="50665B"/>
                </a:solidFill>
                <a:latin typeface="Quicksand Light"/>
              </a:rPr>
              <a:t> </a:t>
            </a:r>
            <a:r>
              <a:rPr lang="en-US" sz="3734" spc="112" dirty="0" err="1">
                <a:solidFill>
                  <a:srgbClr val="50665B"/>
                </a:solidFill>
                <a:latin typeface="Quicksand Light"/>
              </a:rPr>
              <a:t>розвитку</a:t>
            </a:r>
            <a:r>
              <a:rPr lang="en-US" sz="3734" spc="112" dirty="0">
                <a:solidFill>
                  <a:srgbClr val="50665B"/>
                </a:solidFill>
                <a:latin typeface="Quicksand Light"/>
              </a:rPr>
              <a:t>, 11 </a:t>
            </a:r>
            <a:r>
              <a:rPr lang="en-US" sz="3734" spc="112" dirty="0" err="1">
                <a:solidFill>
                  <a:srgbClr val="50665B"/>
                </a:solidFill>
                <a:latin typeface="Quicksand Light"/>
              </a:rPr>
              <a:t>грудня</a:t>
            </a:r>
            <a:r>
              <a:rPr lang="en-US" sz="3734" spc="112" dirty="0">
                <a:solidFill>
                  <a:srgbClr val="50665B"/>
                </a:solidFill>
                <a:latin typeface="Quicksand Light"/>
              </a:rPr>
              <a:t> 2019 </a:t>
            </a:r>
            <a:r>
              <a:rPr lang="en-US" sz="3734" spc="112" dirty="0" err="1">
                <a:solidFill>
                  <a:srgbClr val="50665B"/>
                </a:solidFill>
                <a:latin typeface="Quicksand Light"/>
              </a:rPr>
              <a:t>року</a:t>
            </a:r>
            <a:r>
              <a:rPr lang="en-US" sz="3734" spc="112" dirty="0">
                <a:solidFill>
                  <a:srgbClr val="50665B"/>
                </a:solidFill>
                <a:latin typeface="Quicksand Light"/>
              </a:rPr>
              <a:t> у </a:t>
            </a:r>
            <a:r>
              <a:rPr lang="en-US" sz="3734" spc="112" dirty="0" err="1">
                <a:solidFill>
                  <a:srgbClr val="50665B"/>
                </a:solidFill>
                <a:latin typeface="Quicksand Light"/>
              </a:rPr>
              <a:t>Європарламенті</a:t>
            </a:r>
            <a:r>
              <a:rPr lang="en-US" sz="3734" spc="112" dirty="0">
                <a:solidFill>
                  <a:srgbClr val="50665B"/>
                </a:solidFill>
                <a:latin typeface="Quicksand Light"/>
              </a:rPr>
              <a:t> </a:t>
            </a:r>
            <a:r>
              <a:rPr lang="en-US" sz="3734" spc="112" dirty="0" err="1">
                <a:solidFill>
                  <a:srgbClr val="50665B"/>
                </a:solidFill>
                <a:latin typeface="Quicksand Light"/>
              </a:rPr>
              <a:t>був</a:t>
            </a:r>
            <a:r>
              <a:rPr lang="en-US" sz="3734" spc="112" dirty="0">
                <a:solidFill>
                  <a:srgbClr val="50665B"/>
                </a:solidFill>
                <a:latin typeface="Quicksand Light"/>
              </a:rPr>
              <a:t> </a:t>
            </a:r>
            <a:r>
              <a:rPr lang="en-US" sz="3734" spc="112" dirty="0" err="1">
                <a:solidFill>
                  <a:srgbClr val="50665B"/>
                </a:solidFill>
                <a:latin typeface="Quicksand Light"/>
              </a:rPr>
              <a:t>представлений</a:t>
            </a:r>
            <a:r>
              <a:rPr lang="en-US" sz="3734" spc="112" dirty="0">
                <a:solidFill>
                  <a:srgbClr val="50665B"/>
                </a:solidFill>
                <a:latin typeface="Quicksand Light"/>
              </a:rPr>
              <a:t> </a:t>
            </a:r>
            <a:r>
              <a:rPr lang="en-US" sz="3734" u="sng" spc="112" dirty="0">
                <a:solidFill>
                  <a:srgbClr val="50665B"/>
                </a:solidFill>
                <a:latin typeface="Quicksand Light"/>
                <a:hlinkClick r:id="rId8" tooltip="https://eur-lex.europa.eu/legal-content/EN/TXT/HTML/?uri=CELEX:52019DC0640"/>
              </a:rPr>
              <a:t>Європейський </a:t>
            </a:r>
            <a:r>
              <a:rPr lang="en-US" sz="3734" u="sng" spc="112" dirty="0" err="1">
                <a:solidFill>
                  <a:srgbClr val="50665B"/>
                </a:solidFill>
                <a:latin typeface="Quicksand Light"/>
                <a:hlinkClick r:id="rId8" tooltip="https://eur-lex.europa.eu/legal-content/EN/TXT/HTML/?uri=CELEX:52019DC0640"/>
              </a:rPr>
              <a:t>Зелений</a:t>
            </a:r>
            <a:r>
              <a:rPr lang="en-US" sz="3734" u="sng" spc="112" dirty="0">
                <a:solidFill>
                  <a:srgbClr val="50665B"/>
                </a:solidFill>
                <a:latin typeface="Quicksand Light"/>
                <a:hlinkClick r:id="rId8" tooltip="https://eur-lex.europa.eu/legal-content/EN/TXT/HTML/?uri=CELEX:52019DC0640"/>
              </a:rPr>
              <a:t> </a:t>
            </a:r>
            <a:r>
              <a:rPr lang="en-US" sz="3734" u="sng" spc="112" dirty="0" err="1">
                <a:solidFill>
                  <a:srgbClr val="50665B"/>
                </a:solidFill>
                <a:latin typeface="Quicksand Light"/>
                <a:hlinkClick r:id="rId8" tooltip="https://eur-lex.europa.eu/legal-content/EN/TXT/HTML/?uri=CELEX:52019DC0640"/>
              </a:rPr>
              <a:t>Курс</a:t>
            </a:r>
            <a:r>
              <a:rPr lang="en-US" sz="3734" spc="112" dirty="0">
                <a:solidFill>
                  <a:srgbClr val="50665B"/>
                </a:solidFill>
                <a:latin typeface="Quicksand Light"/>
              </a:rPr>
              <a:t> (ЄЗК), </a:t>
            </a:r>
            <a:r>
              <a:rPr lang="en-US" sz="3734" spc="112" dirty="0" err="1">
                <a:solidFill>
                  <a:srgbClr val="50665B"/>
                </a:solidFill>
                <a:latin typeface="Quicksand Light"/>
              </a:rPr>
              <a:t>який</a:t>
            </a:r>
            <a:r>
              <a:rPr lang="en-US" sz="3734" spc="112" dirty="0">
                <a:solidFill>
                  <a:srgbClr val="50665B"/>
                </a:solidFill>
                <a:latin typeface="Quicksand Light"/>
              </a:rPr>
              <a:t> </a:t>
            </a:r>
            <a:r>
              <a:rPr lang="en-US" sz="3734" spc="112" dirty="0" err="1">
                <a:solidFill>
                  <a:srgbClr val="50665B"/>
                </a:solidFill>
                <a:latin typeface="Quicksand Light"/>
              </a:rPr>
              <a:t>затверджує</a:t>
            </a:r>
            <a:r>
              <a:rPr lang="en-US" sz="3734" spc="112" dirty="0">
                <a:solidFill>
                  <a:srgbClr val="50665B"/>
                </a:solidFill>
                <a:latin typeface="Quicksand Light"/>
              </a:rPr>
              <a:t> </a:t>
            </a:r>
            <a:r>
              <a:rPr lang="en-US" sz="3734" spc="112" dirty="0" err="1">
                <a:solidFill>
                  <a:srgbClr val="50665B"/>
                </a:solidFill>
                <a:latin typeface="Quicksand Light"/>
              </a:rPr>
              <a:t>рух</a:t>
            </a:r>
            <a:r>
              <a:rPr lang="en-US" sz="3734" spc="112" dirty="0">
                <a:solidFill>
                  <a:srgbClr val="50665B"/>
                </a:solidFill>
                <a:latin typeface="Quicksand Light"/>
              </a:rPr>
              <a:t> </a:t>
            </a:r>
            <a:r>
              <a:rPr lang="en-US" sz="3734" spc="112" dirty="0" err="1">
                <a:solidFill>
                  <a:srgbClr val="50665B"/>
                </a:solidFill>
                <a:latin typeface="Quicksand Light"/>
              </a:rPr>
              <a:t>до</a:t>
            </a:r>
            <a:r>
              <a:rPr lang="en-US" sz="3734" spc="112" dirty="0">
                <a:solidFill>
                  <a:srgbClr val="50665B"/>
                </a:solidFill>
                <a:latin typeface="Quicksand Light"/>
              </a:rPr>
              <a:t> </a:t>
            </a:r>
            <a:r>
              <a:rPr lang="en-US" sz="3734" spc="112" dirty="0" err="1">
                <a:solidFill>
                  <a:srgbClr val="50665B"/>
                </a:solidFill>
                <a:latin typeface="Quicksand Light"/>
              </a:rPr>
              <a:t>кліматично</a:t>
            </a:r>
            <a:r>
              <a:rPr lang="en-US" sz="3734" spc="112" dirty="0">
                <a:solidFill>
                  <a:srgbClr val="50665B"/>
                </a:solidFill>
                <a:latin typeface="Quicksand Light"/>
              </a:rPr>
              <a:t> </a:t>
            </a:r>
            <a:r>
              <a:rPr lang="en-US" sz="3734" spc="112" dirty="0" err="1">
                <a:solidFill>
                  <a:srgbClr val="50665B"/>
                </a:solidFill>
                <a:latin typeface="Quicksand Light"/>
              </a:rPr>
              <a:t>нейтрального</a:t>
            </a:r>
            <a:r>
              <a:rPr lang="en-US" sz="3734" spc="112" dirty="0">
                <a:solidFill>
                  <a:srgbClr val="50665B"/>
                </a:solidFill>
                <a:latin typeface="Quicksand Light"/>
              </a:rPr>
              <a:t> </a:t>
            </a:r>
            <a:r>
              <a:rPr lang="en-US" sz="3734" spc="112" dirty="0" err="1">
                <a:solidFill>
                  <a:srgbClr val="50665B"/>
                </a:solidFill>
                <a:latin typeface="Quicksand Light"/>
              </a:rPr>
              <a:t>європейського</a:t>
            </a:r>
            <a:r>
              <a:rPr lang="en-US" sz="3734" spc="112" dirty="0">
                <a:solidFill>
                  <a:srgbClr val="50665B"/>
                </a:solidFill>
                <a:latin typeface="Quicksand Light"/>
              </a:rPr>
              <a:t> </a:t>
            </a:r>
            <a:r>
              <a:rPr lang="en-US" sz="3734" spc="112" dirty="0" err="1">
                <a:solidFill>
                  <a:srgbClr val="50665B"/>
                </a:solidFill>
                <a:latin typeface="Quicksand Light"/>
              </a:rPr>
              <a:t>континенту</a:t>
            </a:r>
            <a:r>
              <a:rPr lang="en-US" sz="3734" spc="112" dirty="0">
                <a:solidFill>
                  <a:srgbClr val="50665B"/>
                </a:solidFill>
                <a:latin typeface="Quicksand Light"/>
              </a:rPr>
              <a:t> у 2050 </a:t>
            </a:r>
            <a:r>
              <a:rPr lang="en-US" sz="3734" spc="112" dirty="0" err="1">
                <a:solidFill>
                  <a:srgbClr val="50665B"/>
                </a:solidFill>
                <a:latin typeface="Quicksand Light"/>
              </a:rPr>
              <a:t>році</a:t>
            </a:r>
            <a:r>
              <a:rPr lang="en-US" sz="3734" spc="112" dirty="0">
                <a:solidFill>
                  <a:srgbClr val="50665B"/>
                </a:solidFill>
                <a:latin typeface="Quicksand Light"/>
              </a:rPr>
              <a:t>.</a:t>
            </a:r>
          </a:p>
          <a:p>
            <a:pPr algn="just">
              <a:lnSpc>
                <a:spcPts val="5228"/>
              </a:lnSpc>
            </a:pPr>
            <a:endParaRPr lang="en-US" sz="3734" spc="112" dirty="0">
              <a:solidFill>
                <a:srgbClr val="50665B"/>
              </a:solidFill>
              <a:latin typeface="Quicksand Light"/>
            </a:endParaRPr>
          </a:p>
        </p:txBody>
      </p:sp>
      <p:sp>
        <p:nvSpPr>
          <p:cNvPr id="7" name="Freeform 7"/>
          <p:cNvSpPr/>
          <p:nvPr/>
        </p:nvSpPr>
        <p:spPr>
          <a:xfrm>
            <a:off x="-6173982" y="-4974586"/>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9"/>
            <a:stretch>
              <a:fillRect/>
            </a:stretch>
          </a:blipFill>
        </p:spPr>
      </p:sp>
      <p:sp>
        <p:nvSpPr>
          <p:cNvPr id="8" name="Freeform 8"/>
          <p:cNvSpPr/>
          <p:nvPr/>
        </p:nvSpPr>
        <p:spPr>
          <a:xfrm rot="4381600">
            <a:off x="10172138" y="1193597"/>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9" name="Рисунок 8"/>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0" name="Рисунок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9336" y="54633"/>
            <a:ext cx="1722009" cy="699136"/>
          </a:xfrm>
          <a:prstGeom prst="rect">
            <a:avLst/>
          </a:prstGeom>
        </p:spPr>
      </p:pic>
      <p:pic>
        <p:nvPicPr>
          <p:cNvPr id="11" name="Рисунок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819" y="-179610"/>
            <a:ext cx="3866343" cy="10487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5174099" y="-3992768"/>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3" name="TextBox 3"/>
          <p:cNvSpPr txBox="1"/>
          <p:nvPr/>
        </p:nvSpPr>
        <p:spPr>
          <a:xfrm>
            <a:off x="2137872" y="2390143"/>
            <a:ext cx="14058829" cy="3425825"/>
          </a:xfrm>
          <a:prstGeom prst="rect">
            <a:avLst/>
          </a:prstGeom>
        </p:spPr>
        <p:txBody>
          <a:bodyPr lIns="0" tIns="0" rIns="0" bIns="0" rtlCol="0" anchor="t">
            <a:spAutoFit/>
          </a:bodyPr>
          <a:lstStyle/>
          <a:p>
            <a:pPr algn="ctr">
              <a:lnSpc>
                <a:spcPts val="3850"/>
              </a:lnSpc>
            </a:pPr>
            <a:r>
              <a:rPr lang="en-US" sz="3500" spc="105" dirty="0">
                <a:solidFill>
                  <a:srgbClr val="5F7C23"/>
                </a:solidFill>
                <a:latin typeface="Raleway Bold"/>
              </a:rPr>
              <a:t> Європейський </a:t>
            </a:r>
            <a:r>
              <a:rPr lang="en-US" sz="3500" spc="105" dirty="0" err="1">
                <a:solidFill>
                  <a:srgbClr val="5F7C23"/>
                </a:solidFill>
                <a:latin typeface="Raleway Bold"/>
              </a:rPr>
              <a:t>зелений</a:t>
            </a:r>
            <a:r>
              <a:rPr lang="en-US" sz="3500" spc="105" dirty="0">
                <a:solidFill>
                  <a:srgbClr val="5F7C23"/>
                </a:solidFill>
                <a:latin typeface="Raleway Bold"/>
              </a:rPr>
              <a:t> </a:t>
            </a:r>
            <a:r>
              <a:rPr lang="en-US" sz="3500" spc="105" dirty="0" err="1">
                <a:solidFill>
                  <a:srgbClr val="5F7C23"/>
                </a:solidFill>
                <a:latin typeface="Raleway Bold"/>
              </a:rPr>
              <a:t>курс</a:t>
            </a:r>
            <a:r>
              <a:rPr lang="en-US" sz="3500" spc="105" dirty="0">
                <a:solidFill>
                  <a:srgbClr val="5F7C23"/>
                </a:solidFill>
                <a:latin typeface="Raleway Bold"/>
              </a:rPr>
              <a:t> </a:t>
            </a:r>
            <a:r>
              <a:rPr lang="en-US" sz="3500" spc="105" dirty="0">
                <a:solidFill>
                  <a:srgbClr val="50665B"/>
                </a:solidFill>
                <a:latin typeface="Raleway"/>
              </a:rPr>
              <a:t>- </a:t>
            </a:r>
            <a:r>
              <a:rPr lang="en-US" sz="3500" spc="105" dirty="0" err="1">
                <a:solidFill>
                  <a:srgbClr val="50665B"/>
                </a:solidFill>
                <a:latin typeface="Raleway"/>
              </a:rPr>
              <a:t>це</a:t>
            </a:r>
            <a:r>
              <a:rPr lang="en-US" sz="3500" spc="105" dirty="0">
                <a:solidFill>
                  <a:srgbClr val="50665B"/>
                </a:solidFill>
                <a:latin typeface="Raleway"/>
              </a:rPr>
              <a:t> </a:t>
            </a:r>
            <a:r>
              <a:rPr lang="en-US" sz="3500" spc="105" dirty="0" err="1">
                <a:solidFill>
                  <a:srgbClr val="50665B"/>
                </a:solidFill>
                <a:latin typeface="Raleway"/>
              </a:rPr>
              <a:t>основний</a:t>
            </a:r>
            <a:r>
              <a:rPr lang="en-US" sz="3500" spc="105" dirty="0">
                <a:solidFill>
                  <a:srgbClr val="50665B"/>
                </a:solidFill>
                <a:latin typeface="Raleway"/>
              </a:rPr>
              <a:t> </a:t>
            </a:r>
            <a:r>
              <a:rPr lang="en-US" sz="3500" spc="105" dirty="0" err="1">
                <a:solidFill>
                  <a:srgbClr val="50665B"/>
                </a:solidFill>
                <a:latin typeface="Raleway"/>
              </a:rPr>
              <a:t>документ</a:t>
            </a:r>
            <a:r>
              <a:rPr lang="en-US" sz="3500" spc="105" dirty="0">
                <a:solidFill>
                  <a:srgbClr val="50665B"/>
                </a:solidFill>
                <a:latin typeface="Raleway"/>
              </a:rPr>
              <a:t> </a:t>
            </a:r>
            <a:r>
              <a:rPr lang="en-US" sz="3500" spc="105" dirty="0" err="1">
                <a:solidFill>
                  <a:srgbClr val="50665B"/>
                </a:solidFill>
                <a:latin typeface="Raleway"/>
              </a:rPr>
              <a:t>Європейського</a:t>
            </a:r>
            <a:r>
              <a:rPr lang="en-US" sz="3500" spc="105" dirty="0">
                <a:solidFill>
                  <a:srgbClr val="50665B"/>
                </a:solidFill>
                <a:latin typeface="Raleway"/>
              </a:rPr>
              <a:t> </a:t>
            </a:r>
            <a:r>
              <a:rPr lang="en-US" sz="3500" spc="105" dirty="0" err="1">
                <a:solidFill>
                  <a:srgbClr val="50665B"/>
                </a:solidFill>
                <a:latin typeface="Raleway"/>
              </a:rPr>
              <a:t>Союзу</a:t>
            </a:r>
            <a:r>
              <a:rPr lang="en-US" sz="3500" spc="105" dirty="0">
                <a:solidFill>
                  <a:srgbClr val="50665B"/>
                </a:solidFill>
                <a:latin typeface="Raleway"/>
              </a:rPr>
              <a:t>, </a:t>
            </a:r>
            <a:r>
              <a:rPr lang="en-US" sz="3500" spc="105" dirty="0" err="1">
                <a:solidFill>
                  <a:srgbClr val="50665B"/>
                </a:solidFill>
                <a:latin typeface="Raleway"/>
              </a:rPr>
              <a:t>що</a:t>
            </a:r>
            <a:r>
              <a:rPr lang="en-US" sz="3500" spc="105" dirty="0">
                <a:solidFill>
                  <a:srgbClr val="50665B"/>
                </a:solidFill>
                <a:latin typeface="Raleway"/>
              </a:rPr>
              <a:t> </a:t>
            </a:r>
            <a:r>
              <a:rPr lang="en-US" sz="3500" spc="105" dirty="0" err="1">
                <a:solidFill>
                  <a:srgbClr val="50665B"/>
                </a:solidFill>
                <a:latin typeface="Raleway"/>
              </a:rPr>
              <a:t>закладає</a:t>
            </a:r>
            <a:r>
              <a:rPr lang="en-US" sz="3500" spc="105" dirty="0">
                <a:solidFill>
                  <a:srgbClr val="50665B"/>
                </a:solidFill>
                <a:latin typeface="Raleway"/>
              </a:rPr>
              <a:t> </a:t>
            </a:r>
            <a:r>
              <a:rPr lang="en-US" sz="3500" spc="105" dirty="0" err="1">
                <a:solidFill>
                  <a:srgbClr val="50665B"/>
                </a:solidFill>
                <a:latin typeface="Raleway"/>
              </a:rPr>
              <a:t>основи</a:t>
            </a:r>
            <a:r>
              <a:rPr lang="en-US" sz="3500" spc="105" dirty="0">
                <a:solidFill>
                  <a:srgbClr val="50665B"/>
                </a:solidFill>
                <a:latin typeface="Raleway"/>
              </a:rPr>
              <a:t> </a:t>
            </a:r>
            <a:r>
              <a:rPr lang="en-US" sz="3500" spc="105" dirty="0" err="1">
                <a:solidFill>
                  <a:srgbClr val="50665B"/>
                </a:solidFill>
                <a:latin typeface="Raleway"/>
              </a:rPr>
              <a:t>посиленого</a:t>
            </a:r>
            <a:r>
              <a:rPr lang="en-US" sz="3500" spc="105" dirty="0">
                <a:solidFill>
                  <a:srgbClr val="50665B"/>
                </a:solidFill>
                <a:latin typeface="Raleway"/>
              </a:rPr>
              <a:t> </a:t>
            </a:r>
            <a:r>
              <a:rPr lang="en-US" sz="3500" spc="105" dirty="0" err="1">
                <a:solidFill>
                  <a:srgbClr val="50665B"/>
                </a:solidFill>
                <a:latin typeface="Raleway"/>
              </a:rPr>
              <a:t>переходу</a:t>
            </a:r>
            <a:r>
              <a:rPr lang="en-US" sz="3500" spc="105" dirty="0">
                <a:solidFill>
                  <a:srgbClr val="50665B"/>
                </a:solidFill>
                <a:latin typeface="Raleway"/>
              </a:rPr>
              <a:t> </a:t>
            </a:r>
            <a:r>
              <a:rPr lang="en-US" sz="3500" spc="105" dirty="0" err="1">
                <a:solidFill>
                  <a:srgbClr val="50665B"/>
                </a:solidFill>
                <a:latin typeface="Raleway"/>
              </a:rPr>
              <a:t>країн</a:t>
            </a:r>
            <a:r>
              <a:rPr lang="en-US" sz="3500" spc="105" dirty="0">
                <a:solidFill>
                  <a:srgbClr val="50665B"/>
                </a:solidFill>
                <a:latin typeface="Raleway"/>
              </a:rPr>
              <a:t> </a:t>
            </a:r>
            <a:r>
              <a:rPr lang="en-US" sz="3500" spc="105" dirty="0" err="1">
                <a:solidFill>
                  <a:srgbClr val="50665B"/>
                </a:solidFill>
                <a:latin typeface="Raleway"/>
              </a:rPr>
              <a:t>Європи</a:t>
            </a:r>
            <a:r>
              <a:rPr lang="en-US" sz="3500" spc="105" dirty="0">
                <a:solidFill>
                  <a:srgbClr val="50665B"/>
                </a:solidFill>
                <a:latin typeface="Raleway"/>
              </a:rPr>
              <a:t> </a:t>
            </a:r>
            <a:r>
              <a:rPr lang="en-US" sz="3500" spc="105" dirty="0" err="1">
                <a:solidFill>
                  <a:srgbClr val="50665B"/>
                </a:solidFill>
                <a:latin typeface="Raleway"/>
              </a:rPr>
              <a:t>до</a:t>
            </a:r>
            <a:r>
              <a:rPr lang="en-US" sz="3500" spc="105" dirty="0">
                <a:solidFill>
                  <a:srgbClr val="50665B"/>
                </a:solidFill>
                <a:latin typeface="Raleway"/>
              </a:rPr>
              <a:t> </a:t>
            </a:r>
            <a:r>
              <a:rPr lang="en-US" sz="3500" spc="105" dirty="0" err="1">
                <a:solidFill>
                  <a:srgbClr val="50665B"/>
                </a:solidFill>
                <a:latin typeface="Raleway"/>
              </a:rPr>
              <a:t>сталого</a:t>
            </a:r>
            <a:r>
              <a:rPr lang="en-US" sz="3500" spc="105" dirty="0">
                <a:solidFill>
                  <a:srgbClr val="50665B"/>
                </a:solidFill>
                <a:latin typeface="Raleway"/>
              </a:rPr>
              <a:t> </a:t>
            </a:r>
            <a:r>
              <a:rPr lang="en-US" sz="3500" spc="105" dirty="0" err="1">
                <a:solidFill>
                  <a:srgbClr val="50665B"/>
                </a:solidFill>
                <a:latin typeface="Raleway"/>
              </a:rPr>
              <a:t>розвитку</a:t>
            </a:r>
            <a:r>
              <a:rPr lang="en-US" sz="3500" spc="105" dirty="0">
                <a:solidFill>
                  <a:srgbClr val="50665B"/>
                </a:solidFill>
                <a:latin typeface="Raleway"/>
              </a:rPr>
              <a:t> </a:t>
            </a:r>
            <a:r>
              <a:rPr lang="en-US" sz="3500" spc="105" dirty="0" err="1">
                <a:solidFill>
                  <a:srgbClr val="50665B"/>
                </a:solidFill>
                <a:latin typeface="Raleway"/>
              </a:rPr>
              <a:t>та</a:t>
            </a:r>
            <a:r>
              <a:rPr lang="en-US" sz="3500" spc="105" dirty="0">
                <a:solidFill>
                  <a:srgbClr val="50665B"/>
                </a:solidFill>
                <a:latin typeface="Raleway"/>
              </a:rPr>
              <a:t> </a:t>
            </a:r>
            <a:r>
              <a:rPr lang="en-US" sz="3500" spc="105" dirty="0" err="1">
                <a:solidFill>
                  <a:srgbClr val="50665B"/>
                </a:solidFill>
                <a:latin typeface="Raleway"/>
              </a:rPr>
              <a:t>трансформації</a:t>
            </a:r>
            <a:r>
              <a:rPr lang="en-US" sz="3500" spc="105" dirty="0">
                <a:solidFill>
                  <a:srgbClr val="50665B"/>
                </a:solidFill>
                <a:latin typeface="Raleway"/>
              </a:rPr>
              <a:t> </a:t>
            </a:r>
            <a:r>
              <a:rPr lang="en-US" sz="3500" spc="105" dirty="0" err="1">
                <a:solidFill>
                  <a:srgbClr val="50665B"/>
                </a:solidFill>
                <a:latin typeface="Raleway"/>
              </a:rPr>
              <a:t>всіх</a:t>
            </a:r>
            <a:r>
              <a:rPr lang="en-US" sz="3500" spc="105" dirty="0">
                <a:solidFill>
                  <a:srgbClr val="50665B"/>
                </a:solidFill>
                <a:latin typeface="Raleway"/>
              </a:rPr>
              <a:t> </a:t>
            </a:r>
            <a:r>
              <a:rPr lang="en-US" sz="3500" spc="105" dirty="0" err="1">
                <a:solidFill>
                  <a:srgbClr val="50665B"/>
                </a:solidFill>
                <a:latin typeface="Raleway"/>
              </a:rPr>
              <a:t>основних</a:t>
            </a:r>
            <a:r>
              <a:rPr lang="en-US" sz="3500" spc="105" dirty="0">
                <a:solidFill>
                  <a:srgbClr val="50665B"/>
                </a:solidFill>
                <a:latin typeface="Raleway"/>
              </a:rPr>
              <a:t> </a:t>
            </a:r>
            <a:r>
              <a:rPr lang="en-US" sz="3500" spc="105" dirty="0" err="1">
                <a:solidFill>
                  <a:srgbClr val="50665B"/>
                </a:solidFill>
                <a:latin typeface="Raleway"/>
              </a:rPr>
              <a:t>сфер</a:t>
            </a:r>
            <a:r>
              <a:rPr lang="en-US" sz="3500" spc="105" dirty="0">
                <a:solidFill>
                  <a:srgbClr val="50665B"/>
                </a:solidFill>
                <a:latin typeface="Raleway"/>
              </a:rPr>
              <a:t> </a:t>
            </a:r>
            <a:r>
              <a:rPr lang="en-US" sz="3500" spc="105" dirty="0" err="1">
                <a:solidFill>
                  <a:srgbClr val="50665B"/>
                </a:solidFill>
                <a:latin typeface="Raleway"/>
              </a:rPr>
              <a:t>економіки</a:t>
            </a:r>
            <a:r>
              <a:rPr lang="en-US" sz="3500" spc="105" dirty="0">
                <a:solidFill>
                  <a:srgbClr val="50665B"/>
                </a:solidFill>
                <a:latin typeface="Raleway"/>
              </a:rPr>
              <a:t> </a:t>
            </a:r>
            <a:r>
              <a:rPr lang="en-US" sz="3500" spc="105" dirty="0" err="1">
                <a:solidFill>
                  <a:srgbClr val="50665B"/>
                </a:solidFill>
                <a:latin typeface="Raleway"/>
              </a:rPr>
              <a:t>та</a:t>
            </a:r>
            <a:r>
              <a:rPr lang="en-US" sz="3500" spc="105" dirty="0">
                <a:solidFill>
                  <a:srgbClr val="50665B"/>
                </a:solidFill>
                <a:latin typeface="Raleway"/>
              </a:rPr>
              <a:t> </a:t>
            </a:r>
            <a:r>
              <a:rPr lang="en-US" sz="3500" spc="105" dirty="0" err="1">
                <a:solidFill>
                  <a:srgbClr val="50665B"/>
                </a:solidFill>
                <a:latin typeface="Raleway"/>
              </a:rPr>
              <a:t>врядування</a:t>
            </a:r>
            <a:r>
              <a:rPr lang="en-US" sz="3500" spc="105" dirty="0">
                <a:solidFill>
                  <a:srgbClr val="50665B"/>
                </a:solidFill>
                <a:latin typeface="Raleway"/>
              </a:rPr>
              <a:t>, а </a:t>
            </a:r>
            <a:r>
              <a:rPr lang="en-US" sz="3500" spc="105" dirty="0" err="1">
                <a:solidFill>
                  <a:srgbClr val="50665B"/>
                </a:solidFill>
                <a:latin typeface="Raleway"/>
              </a:rPr>
              <a:t>також</a:t>
            </a:r>
            <a:r>
              <a:rPr lang="en-US" sz="3500" spc="105" dirty="0">
                <a:solidFill>
                  <a:srgbClr val="50665B"/>
                </a:solidFill>
                <a:latin typeface="Raleway"/>
              </a:rPr>
              <a:t> </a:t>
            </a:r>
            <a:r>
              <a:rPr lang="en-US" sz="3500" spc="105" dirty="0" err="1">
                <a:solidFill>
                  <a:srgbClr val="50665B"/>
                </a:solidFill>
                <a:latin typeface="Raleway"/>
              </a:rPr>
              <a:t>впливає</a:t>
            </a:r>
            <a:r>
              <a:rPr lang="en-US" sz="3500" spc="105" dirty="0">
                <a:solidFill>
                  <a:srgbClr val="50665B"/>
                </a:solidFill>
                <a:latin typeface="Raleway"/>
              </a:rPr>
              <a:t> </a:t>
            </a:r>
            <a:r>
              <a:rPr lang="en-US" sz="3500" spc="105" dirty="0" err="1">
                <a:solidFill>
                  <a:srgbClr val="50665B"/>
                </a:solidFill>
                <a:latin typeface="Raleway"/>
              </a:rPr>
              <a:t>на</a:t>
            </a:r>
            <a:r>
              <a:rPr lang="en-US" sz="3500" spc="105" dirty="0">
                <a:solidFill>
                  <a:srgbClr val="50665B"/>
                </a:solidFill>
                <a:latin typeface="Raleway"/>
              </a:rPr>
              <a:t> </a:t>
            </a:r>
            <a:r>
              <a:rPr lang="en-US" sz="3500" spc="105" dirty="0" err="1">
                <a:solidFill>
                  <a:srgbClr val="50665B"/>
                </a:solidFill>
                <a:latin typeface="Raleway"/>
              </a:rPr>
              <a:t>держави</a:t>
            </a:r>
            <a:r>
              <a:rPr lang="en-US" sz="3500" spc="105" dirty="0">
                <a:solidFill>
                  <a:srgbClr val="50665B"/>
                </a:solidFill>
                <a:latin typeface="Raleway"/>
              </a:rPr>
              <a:t>, </a:t>
            </a:r>
            <a:r>
              <a:rPr lang="en-US" sz="3500" spc="105" dirty="0" err="1">
                <a:solidFill>
                  <a:srgbClr val="50665B"/>
                </a:solidFill>
                <a:latin typeface="Raleway"/>
              </a:rPr>
              <a:t>які</a:t>
            </a:r>
            <a:r>
              <a:rPr lang="en-US" sz="3500" spc="105" dirty="0">
                <a:solidFill>
                  <a:srgbClr val="50665B"/>
                </a:solidFill>
                <a:latin typeface="Raleway"/>
              </a:rPr>
              <a:t> є </a:t>
            </a:r>
            <a:r>
              <a:rPr lang="en-US" sz="3500" spc="105" dirty="0" err="1">
                <a:solidFill>
                  <a:srgbClr val="50665B"/>
                </a:solidFill>
                <a:latin typeface="Raleway"/>
              </a:rPr>
              <a:t>важливими</a:t>
            </a:r>
            <a:r>
              <a:rPr lang="en-US" sz="3500" spc="105" dirty="0">
                <a:solidFill>
                  <a:srgbClr val="50665B"/>
                </a:solidFill>
                <a:latin typeface="Raleway"/>
              </a:rPr>
              <a:t> </a:t>
            </a:r>
            <a:r>
              <a:rPr lang="en-US" sz="3500" spc="105" dirty="0" err="1">
                <a:solidFill>
                  <a:srgbClr val="50665B"/>
                </a:solidFill>
                <a:latin typeface="Raleway"/>
              </a:rPr>
              <a:t>стратегічними</a:t>
            </a:r>
            <a:r>
              <a:rPr lang="en-US" sz="3500" spc="105" dirty="0">
                <a:solidFill>
                  <a:srgbClr val="50665B"/>
                </a:solidFill>
                <a:latin typeface="Raleway"/>
              </a:rPr>
              <a:t> </a:t>
            </a:r>
            <a:r>
              <a:rPr lang="en-US" sz="3500" spc="105" dirty="0" err="1">
                <a:solidFill>
                  <a:srgbClr val="50665B"/>
                </a:solidFill>
                <a:latin typeface="Raleway"/>
              </a:rPr>
              <a:t>партнерами</a:t>
            </a:r>
            <a:r>
              <a:rPr lang="en-US" sz="3500" spc="105" dirty="0">
                <a:solidFill>
                  <a:srgbClr val="50665B"/>
                </a:solidFill>
                <a:latin typeface="Raleway"/>
              </a:rPr>
              <a:t> ЄС, </a:t>
            </a:r>
            <a:r>
              <a:rPr lang="en-US" sz="3500" spc="105" dirty="0" err="1">
                <a:solidFill>
                  <a:srgbClr val="50665B"/>
                </a:solidFill>
                <a:latin typeface="Raleway"/>
              </a:rPr>
              <a:t>зокрема</a:t>
            </a:r>
            <a:r>
              <a:rPr lang="en-US" sz="3500" spc="105" dirty="0">
                <a:solidFill>
                  <a:srgbClr val="50665B"/>
                </a:solidFill>
                <a:latin typeface="Raleway"/>
              </a:rPr>
              <a:t> </a:t>
            </a:r>
            <a:r>
              <a:rPr lang="en-US" sz="3500" spc="105" dirty="0" err="1">
                <a:solidFill>
                  <a:srgbClr val="50665B"/>
                </a:solidFill>
                <a:latin typeface="Raleway"/>
              </a:rPr>
              <a:t>Україну</a:t>
            </a:r>
            <a:r>
              <a:rPr lang="en-US" sz="3500" spc="105" dirty="0">
                <a:solidFill>
                  <a:srgbClr val="50665B"/>
                </a:solidFill>
                <a:latin typeface="Raleway"/>
              </a:rPr>
              <a:t>.</a:t>
            </a:r>
          </a:p>
          <a:p>
            <a:pPr algn="ctr">
              <a:lnSpc>
                <a:spcPts val="3850"/>
              </a:lnSpc>
            </a:pPr>
            <a:endParaRPr lang="en-US" sz="3500" spc="105" dirty="0">
              <a:solidFill>
                <a:srgbClr val="50665B"/>
              </a:solidFill>
              <a:latin typeface="Raleway"/>
            </a:endParaRPr>
          </a:p>
        </p:txBody>
      </p:sp>
      <p:sp>
        <p:nvSpPr>
          <p:cNvPr id="4" name="Freeform 4"/>
          <p:cNvSpPr/>
          <p:nvPr/>
        </p:nvSpPr>
        <p:spPr>
          <a:xfrm>
            <a:off x="14264170" y="-3992768"/>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5" name="Freeform 5"/>
          <p:cNvSpPr/>
          <p:nvPr/>
        </p:nvSpPr>
        <p:spPr>
          <a:xfrm>
            <a:off x="15883420" y="1862743"/>
            <a:ext cx="3912922" cy="7395557"/>
          </a:xfrm>
          <a:custGeom>
            <a:avLst/>
            <a:gdLst/>
            <a:ahLst/>
            <a:cxnLst/>
            <a:rect l="l" t="t" r="r" b="b"/>
            <a:pathLst>
              <a:path w="3912922" h="7395557">
                <a:moveTo>
                  <a:pt x="0" y="0"/>
                </a:moveTo>
                <a:lnTo>
                  <a:pt x="3912922" y="0"/>
                </a:lnTo>
                <a:lnTo>
                  <a:pt x="3912922" y="7395557"/>
                </a:lnTo>
                <a:lnTo>
                  <a:pt x="0" y="73955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1510865" y="1674573"/>
            <a:ext cx="3912922" cy="7395557"/>
          </a:xfrm>
          <a:custGeom>
            <a:avLst/>
            <a:gdLst/>
            <a:ahLst/>
            <a:cxnLst/>
            <a:rect l="l" t="t" r="r" b="b"/>
            <a:pathLst>
              <a:path w="3912922" h="7395557">
                <a:moveTo>
                  <a:pt x="3912922" y="0"/>
                </a:moveTo>
                <a:lnTo>
                  <a:pt x="0" y="0"/>
                </a:lnTo>
                <a:lnTo>
                  <a:pt x="0" y="7395557"/>
                </a:lnTo>
                <a:lnTo>
                  <a:pt x="3912922" y="7395557"/>
                </a:lnTo>
                <a:lnTo>
                  <a:pt x="391292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0" y="8264276"/>
            <a:ext cx="19181006" cy="4045449"/>
          </a:xfrm>
          <a:custGeom>
            <a:avLst/>
            <a:gdLst/>
            <a:ahLst/>
            <a:cxnLst/>
            <a:rect l="l" t="t" r="r" b="b"/>
            <a:pathLst>
              <a:path w="19181006" h="4045449">
                <a:moveTo>
                  <a:pt x="0" y="0"/>
                </a:moveTo>
                <a:lnTo>
                  <a:pt x="19181006" y="0"/>
                </a:lnTo>
                <a:lnTo>
                  <a:pt x="19181006" y="4045448"/>
                </a:lnTo>
                <a:lnTo>
                  <a:pt x="0" y="40454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781641" y="4734816"/>
            <a:ext cx="5351484" cy="6031386"/>
          </a:xfrm>
          <a:custGeom>
            <a:avLst/>
            <a:gdLst/>
            <a:ahLst/>
            <a:cxnLst/>
            <a:rect l="l" t="t" r="r" b="b"/>
            <a:pathLst>
              <a:path w="5351484" h="6031386">
                <a:moveTo>
                  <a:pt x="0" y="0"/>
                </a:moveTo>
                <a:lnTo>
                  <a:pt x="5351484" y="0"/>
                </a:lnTo>
                <a:lnTo>
                  <a:pt x="5351484" y="6031386"/>
                </a:lnTo>
                <a:lnTo>
                  <a:pt x="0" y="60313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flipH="1">
            <a:off x="13446692" y="5560522"/>
            <a:ext cx="5500017" cy="5931391"/>
          </a:xfrm>
          <a:custGeom>
            <a:avLst/>
            <a:gdLst/>
            <a:ahLst/>
            <a:cxnLst/>
            <a:rect l="l" t="t" r="r" b="b"/>
            <a:pathLst>
              <a:path w="5500017" h="5931391">
                <a:moveTo>
                  <a:pt x="5500018" y="0"/>
                </a:moveTo>
                <a:lnTo>
                  <a:pt x="0" y="0"/>
                </a:lnTo>
                <a:lnTo>
                  <a:pt x="0" y="5931391"/>
                </a:lnTo>
                <a:lnTo>
                  <a:pt x="5500018" y="5931391"/>
                </a:lnTo>
                <a:lnTo>
                  <a:pt x="5500018"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flipH="1">
            <a:off x="1983198" y="801950"/>
            <a:ext cx="837719" cy="872624"/>
          </a:xfrm>
          <a:custGeom>
            <a:avLst/>
            <a:gdLst/>
            <a:ahLst/>
            <a:cxnLst/>
            <a:rect l="l" t="t" r="r" b="b"/>
            <a:pathLst>
              <a:path w="837719" h="872624">
                <a:moveTo>
                  <a:pt x="837718" y="0"/>
                </a:moveTo>
                <a:lnTo>
                  <a:pt x="0" y="0"/>
                </a:lnTo>
                <a:lnTo>
                  <a:pt x="0" y="872623"/>
                </a:lnTo>
                <a:lnTo>
                  <a:pt x="837718" y="872623"/>
                </a:lnTo>
                <a:lnTo>
                  <a:pt x="837718"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Freeform 11"/>
          <p:cNvSpPr/>
          <p:nvPr/>
        </p:nvSpPr>
        <p:spPr>
          <a:xfrm>
            <a:off x="15358983" y="801950"/>
            <a:ext cx="837719" cy="872624"/>
          </a:xfrm>
          <a:custGeom>
            <a:avLst/>
            <a:gdLst/>
            <a:ahLst/>
            <a:cxnLst/>
            <a:rect l="l" t="t" r="r" b="b"/>
            <a:pathLst>
              <a:path w="837719" h="872624">
                <a:moveTo>
                  <a:pt x="0" y="0"/>
                </a:moveTo>
                <a:lnTo>
                  <a:pt x="837718" y="0"/>
                </a:lnTo>
                <a:lnTo>
                  <a:pt x="837718" y="872623"/>
                </a:lnTo>
                <a:lnTo>
                  <a:pt x="0" y="87262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pic>
        <p:nvPicPr>
          <p:cNvPr id="12" name="Рисунок 1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48600" y="83866"/>
            <a:ext cx="3429000" cy="778234"/>
          </a:xfrm>
          <a:prstGeom prst="rect">
            <a:avLst/>
          </a:prstGeom>
        </p:spPr>
      </p:pic>
      <p:pic>
        <p:nvPicPr>
          <p:cNvPr id="13" name="Рисунок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49336" y="54632"/>
            <a:ext cx="2532451" cy="1028175"/>
          </a:xfrm>
          <a:prstGeom prst="rect">
            <a:avLst/>
          </a:prstGeom>
        </p:spPr>
      </p:pic>
      <p:pic>
        <p:nvPicPr>
          <p:cNvPr id="14" name="Рисунок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315" y="-150505"/>
            <a:ext cx="5311258" cy="14406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4052229" y="7201182"/>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3" name="Freeform 3"/>
          <p:cNvSpPr/>
          <p:nvPr/>
        </p:nvSpPr>
        <p:spPr>
          <a:xfrm>
            <a:off x="-5008984"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58670" y="8682703"/>
            <a:ext cx="9906065" cy="1873147"/>
          </a:xfrm>
          <a:custGeom>
            <a:avLst/>
            <a:gdLst/>
            <a:ahLst/>
            <a:cxnLst/>
            <a:rect l="l" t="t" r="r" b="b"/>
            <a:pathLst>
              <a:path w="9906065" h="1873147">
                <a:moveTo>
                  <a:pt x="0" y="0"/>
                </a:moveTo>
                <a:lnTo>
                  <a:pt x="9906065" y="0"/>
                </a:lnTo>
                <a:lnTo>
                  <a:pt x="9906065" y="1873147"/>
                </a:lnTo>
                <a:lnTo>
                  <a:pt x="0" y="18731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2250316"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9447395" y="8854153"/>
            <a:ext cx="9906065" cy="1873147"/>
          </a:xfrm>
          <a:custGeom>
            <a:avLst/>
            <a:gdLst/>
            <a:ahLst/>
            <a:cxnLst/>
            <a:rect l="l" t="t" r="r" b="b"/>
            <a:pathLst>
              <a:path w="9906065" h="1873147">
                <a:moveTo>
                  <a:pt x="9906064" y="0"/>
                </a:moveTo>
                <a:lnTo>
                  <a:pt x="0" y="0"/>
                </a:lnTo>
                <a:lnTo>
                  <a:pt x="0" y="1873147"/>
                </a:lnTo>
                <a:lnTo>
                  <a:pt x="9906064" y="1873147"/>
                </a:lnTo>
                <a:lnTo>
                  <a:pt x="990606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2353317" y="-185356"/>
            <a:ext cx="4706633" cy="1976786"/>
          </a:xfrm>
          <a:custGeom>
            <a:avLst/>
            <a:gdLst/>
            <a:ahLst/>
            <a:cxnLst/>
            <a:rect l="l" t="t" r="r" b="b"/>
            <a:pathLst>
              <a:path w="4706633" h="1976786">
                <a:moveTo>
                  <a:pt x="0" y="0"/>
                </a:moveTo>
                <a:lnTo>
                  <a:pt x="4706634" y="0"/>
                </a:lnTo>
                <a:lnTo>
                  <a:pt x="4706634" y="1976786"/>
                </a:lnTo>
                <a:lnTo>
                  <a:pt x="0" y="19767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5934683" y="-185356"/>
            <a:ext cx="4706633" cy="1976786"/>
          </a:xfrm>
          <a:custGeom>
            <a:avLst/>
            <a:gdLst/>
            <a:ahLst/>
            <a:cxnLst/>
            <a:rect l="l" t="t" r="r" b="b"/>
            <a:pathLst>
              <a:path w="4706633" h="1976786">
                <a:moveTo>
                  <a:pt x="4706634" y="0"/>
                </a:moveTo>
                <a:lnTo>
                  <a:pt x="0" y="0"/>
                </a:lnTo>
                <a:lnTo>
                  <a:pt x="0" y="1976786"/>
                </a:lnTo>
                <a:lnTo>
                  <a:pt x="4706634" y="1976786"/>
                </a:lnTo>
                <a:lnTo>
                  <a:pt x="4706634"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flipH="1">
            <a:off x="4972334" y="6972893"/>
            <a:ext cx="1708289" cy="456579"/>
          </a:xfrm>
          <a:custGeom>
            <a:avLst/>
            <a:gdLst/>
            <a:ahLst/>
            <a:cxnLst/>
            <a:rect l="l" t="t" r="r" b="b"/>
            <a:pathLst>
              <a:path w="1708289" h="456579">
                <a:moveTo>
                  <a:pt x="1708289" y="0"/>
                </a:moveTo>
                <a:lnTo>
                  <a:pt x="0" y="0"/>
                </a:lnTo>
                <a:lnTo>
                  <a:pt x="0" y="456579"/>
                </a:lnTo>
                <a:lnTo>
                  <a:pt x="1708289" y="456579"/>
                </a:lnTo>
                <a:lnTo>
                  <a:pt x="1708289"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a:off x="11882286" y="6972893"/>
            <a:ext cx="1708289" cy="456579"/>
          </a:xfrm>
          <a:custGeom>
            <a:avLst/>
            <a:gdLst/>
            <a:ahLst/>
            <a:cxnLst/>
            <a:rect l="l" t="t" r="r" b="b"/>
            <a:pathLst>
              <a:path w="1708289" h="456579">
                <a:moveTo>
                  <a:pt x="0" y="0"/>
                </a:moveTo>
                <a:lnTo>
                  <a:pt x="1708289" y="0"/>
                </a:lnTo>
                <a:lnTo>
                  <a:pt x="1708289" y="456579"/>
                </a:lnTo>
                <a:lnTo>
                  <a:pt x="0" y="4565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rot="4381600">
            <a:off x="16872923" y="6826225"/>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5302891" flipV="1">
            <a:off x="207097" y="7054514"/>
            <a:ext cx="1238007" cy="1206494"/>
          </a:xfrm>
          <a:custGeom>
            <a:avLst/>
            <a:gdLst/>
            <a:ahLst/>
            <a:cxnLst/>
            <a:rect l="l" t="t" r="r" b="b"/>
            <a:pathLst>
              <a:path w="1238007" h="1206494">
                <a:moveTo>
                  <a:pt x="0" y="1206494"/>
                </a:moveTo>
                <a:lnTo>
                  <a:pt x="1238007" y="1206494"/>
                </a:lnTo>
                <a:lnTo>
                  <a:pt x="1238007" y="0"/>
                </a:lnTo>
                <a:lnTo>
                  <a:pt x="0" y="0"/>
                </a:lnTo>
                <a:lnTo>
                  <a:pt x="0" y="1206494"/>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TextBox 13"/>
          <p:cNvSpPr txBox="1"/>
          <p:nvPr/>
        </p:nvSpPr>
        <p:spPr>
          <a:xfrm>
            <a:off x="1446590" y="259296"/>
            <a:ext cx="15287662" cy="1854200"/>
          </a:xfrm>
          <a:prstGeom prst="rect">
            <a:avLst/>
          </a:prstGeom>
        </p:spPr>
        <p:txBody>
          <a:bodyPr lIns="0" tIns="0" rIns="0" bIns="0" rtlCol="0" anchor="t">
            <a:spAutoFit/>
          </a:bodyPr>
          <a:lstStyle/>
          <a:p>
            <a:pPr algn="ctr">
              <a:lnSpc>
                <a:spcPts val="4900"/>
              </a:lnSpc>
            </a:pPr>
            <a:r>
              <a:rPr lang="en-US" sz="3500" spc="140">
                <a:solidFill>
                  <a:srgbClr val="50665B"/>
                </a:solidFill>
                <a:latin typeface="Raleway Bold"/>
              </a:rPr>
              <a:t> З МОМЕНТУ ПРЕЗЕНТАЦІЇ ЄВРОПЕЙСЬКОГО ЗЕЛЕНОГО КУРСУ, УКРАЇНА ДОЛУЧАЄТЬСЯ ДО НЕЇ НАСТУПНИМИ КРОКАМИ:</a:t>
            </a:r>
          </a:p>
          <a:p>
            <a:pPr algn="ctr">
              <a:lnSpc>
                <a:spcPts val="4900"/>
              </a:lnSpc>
            </a:pPr>
            <a:endParaRPr lang="en-US" sz="3500" spc="140">
              <a:solidFill>
                <a:srgbClr val="50665B"/>
              </a:solidFill>
              <a:latin typeface="Raleway Bold"/>
            </a:endParaRPr>
          </a:p>
        </p:txBody>
      </p:sp>
      <p:sp>
        <p:nvSpPr>
          <p:cNvPr id="14" name="TextBox 14"/>
          <p:cNvSpPr txBox="1"/>
          <p:nvPr/>
        </p:nvSpPr>
        <p:spPr>
          <a:xfrm>
            <a:off x="1921458" y="2479853"/>
            <a:ext cx="15337842" cy="4514850"/>
          </a:xfrm>
          <a:prstGeom prst="rect">
            <a:avLst/>
          </a:prstGeom>
        </p:spPr>
        <p:txBody>
          <a:bodyPr lIns="0" tIns="0" rIns="0" bIns="0" rtlCol="0" anchor="t">
            <a:spAutoFit/>
          </a:bodyPr>
          <a:lstStyle/>
          <a:p>
            <a:pPr algn="just">
              <a:lnSpc>
                <a:spcPts val="3299"/>
              </a:lnSpc>
              <a:spcBef>
                <a:spcPct val="0"/>
              </a:spcBef>
            </a:pPr>
            <a:r>
              <a:rPr lang="en-US" sz="2999" spc="59">
                <a:solidFill>
                  <a:srgbClr val="50665B"/>
                </a:solidFill>
                <a:latin typeface="Raleway Bold"/>
              </a:rPr>
              <a:t>• У січні 2020 року представлено проєкт Концепції “зеленого” енергетичного переходу України до 2050 року, який називали “Українським Зеленим Курсом”. Він так і залишився на стадії проєкту. </a:t>
            </a:r>
          </a:p>
          <a:p>
            <a:pPr algn="just">
              <a:lnSpc>
                <a:spcPts val="3299"/>
              </a:lnSpc>
              <a:spcBef>
                <a:spcPct val="0"/>
              </a:spcBef>
            </a:pPr>
            <a:endParaRPr lang="en-US" sz="2999" spc="59">
              <a:solidFill>
                <a:srgbClr val="50665B"/>
              </a:solidFill>
              <a:latin typeface="Raleway Bold"/>
            </a:endParaRPr>
          </a:p>
          <a:p>
            <a:pPr algn="just">
              <a:lnSpc>
                <a:spcPts val="3299"/>
              </a:lnSpc>
              <a:spcBef>
                <a:spcPct val="0"/>
              </a:spcBef>
            </a:pPr>
            <a:r>
              <a:rPr lang="en-US" sz="2999" spc="59">
                <a:solidFill>
                  <a:srgbClr val="50665B"/>
                </a:solidFill>
                <a:latin typeface="Raleway Bold"/>
              </a:rPr>
              <a:t>Основною метою Концепції є досягнення частки електроенергії, виробленої з ВДЕ, до 70% через 30 років. Однак Україна проголосила про намір досягти кліматичної нейтральності у 2060 році, що на 10 років пізніше європейської цілі. У липні 2021 року Уряд затвердив нову ціль України — до 2030 року зменшити викиди парникових газів до 35% від рівня 1990 року. Це не досить амбітна ціль і вона ставить під сумнів можливість досягнення кліматичної нейтральності до 2060 року.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4052229" y="7201182"/>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3" name="Freeform 3"/>
          <p:cNvSpPr/>
          <p:nvPr/>
        </p:nvSpPr>
        <p:spPr>
          <a:xfrm>
            <a:off x="-5008984"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58670" y="8682703"/>
            <a:ext cx="9906065" cy="1873147"/>
          </a:xfrm>
          <a:custGeom>
            <a:avLst/>
            <a:gdLst/>
            <a:ahLst/>
            <a:cxnLst/>
            <a:rect l="l" t="t" r="r" b="b"/>
            <a:pathLst>
              <a:path w="9906065" h="1873147">
                <a:moveTo>
                  <a:pt x="0" y="0"/>
                </a:moveTo>
                <a:lnTo>
                  <a:pt x="9906065" y="0"/>
                </a:lnTo>
                <a:lnTo>
                  <a:pt x="9906065" y="1873147"/>
                </a:lnTo>
                <a:lnTo>
                  <a:pt x="0" y="18731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2250316"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9447395" y="8854153"/>
            <a:ext cx="9906065" cy="1873147"/>
          </a:xfrm>
          <a:custGeom>
            <a:avLst/>
            <a:gdLst/>
            <a:ahLst/>
            <a:cxnLst/>
            <a:rect l="l" t="t" r="r" b="b"/>
            <a:pathLst>
              <a:path w="9906065" h="1873147">
                <a:moveTo>
                  <a:pt x="9906064" y="0"/>
                </a:moveTo>
                <a:lnTo>
                  <a:pt x="0" y="0"/>
                </a:lnTo>
                <a:lnTo>
                  <a:pt x="0" y="1873147"/>
                </a:lnTo>
                <a:lnTo>
                  <a:pt x="9906064" y="1873147"/>
                </a:lnTo>
                <a:lnTo>
                  <a:pt x="990606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2353317" y="-185356"/>
            <a:ext cx="4706633" cy="1976786"/>
          </a:xfrm>
          <a:custGeom>
            <a:avLst/>
            <a:gdLst/>
            <a:ahLst/>
            <a:cxnLst/>
            <a:rect l="l" t="t" r="r" b="b"/>
            <a:pathLst>
              <a:path w="4706633" h="1976786">
                <a:moveTo>
                  <a:pt x="0" y="0"/>
                </a:moveTo>
                <a:lnTo>
                  <a:pt x="4706634" y="0"/>
                </a:lnTo>
                <a:lnTo>
                  <a:pt x="4706634" y="1976786"/>
                </a:lnTo>
                <a:lnTo>
                  <a:pt x="0" y="19767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5934683" y="-185356"/>
            <a:ext cx="4706633" cy="1976786"/>
          </a:xfrm>
          <a:custGeom>
            <a:avLst/>
            <a:gdLst/>
            <a:ahLst/>
            <a:cxnLst/>
            <a:rect l="l" t="t" r="r" b="b"/>
            <a:pathLst>
              <a:path w="4706633" h="1976786">
                <a:moveTo>
                  <a:pt x="4706634" y="0"/>
                </a:moveTo>
                <a:lnTo>
                  <a:pt x="0" y="0"/>
                </a:lnTo>
                <a:lnTo>
                  <a:pt x="0" y="1976786"/>
                </a:lnTo>
                <a:lnTo>
                  <a:pt x="4706634" y="1976786"/>
                </a:lnTo>
                <a:lnTo>
                  <a:pt x="4706634"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flipH="1">
            <a:off x="4972334" y="6972893"/>
            <a:ext cx="1708289" cy="456579"/>
          </a:xfrm>
          <a:custGeom>
            <a:avLst/>
            <a:gdLst/>
            <a:ahLst/>
            <a:cxnLst/>
            <a:rect l="l" t="t" r="r" b="b"/>
            <a:pathLst>
              <a:path w="1708289" h="456579">
                <a:moveTo>
                  <a:pt x="1708289" y="0"/>
                </a:moveTo>
                <a:lnTo>
                  <a:pt x="0" y="0"/>
                </a:lnTo>
                <a:lnTo>
                  <a:pt x="0" y="456579"/>
                </a:lnTo>
                <a:lnTo>
                  <a:pt x="1708289" y="456579"/>
                </a:lnTo>
                <a:lnTo>
                  <a:pt x="1708289"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a:off x="11882286" y="6972893"/>
            <a:ext cx="1708289" cy="456579"/>
          </a:xfrm>
          <a:custGeom>
            <a:avLst/>
            <a:gdLst/>
            <a:ahLst/>
            <a:cxnLst/>
            <a:rect l="l" t="t" r="r" b="b"/>
            <a:pathLst>
              <a:path w="1708289" h="456579">
                <a:moveTo>
                  <a:pt x="0" y="0"/>
                </a:moveTo>
                <a:lnTo>
                  <a:pt x="1708289" y="0"/>
                </a:lnTo>
                <a:lnTo>
                  <a:pt x="1708289" y="456579"/>
                </a:lnTo>
                <a:lnTo>
                  <a:pt x="0" y="4565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rot="4381600">
            <a:off x="16872923" y="6826225"/>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5302891" flipV="1">
            <a:off x="207097" y="7054514"/>
            <a:ext cx="1238007" cy="1206494"/>
          </a:xfrm>
          <a:custGeom>
            <a:avLst/>
            <a:gdLst/>
            <a:ahLst/>
            <a:cxnLst/>
            <a:rect l="l" t="t" r="r" b="b"/>
            <a:pathLst>
              <a:path w="1238007" h="1206494">
                <a:moveTo>
                  <a:pt x="0" y="1206494"/>
                </a:moveTo>
                <a:lnTo>
                  <a:pt x="1238007" y="1206494"/>
                </a:lnTo>
                <a:lnTo>
                  <a:pt x="1238007" y="0"/>
                </a:lnTo>
                <a:lnTo>
                  <a:pt x="0" y="0"/>
                </a:lnTo>
                <a:lnTo>
                  <a:pt x="0" y="1206494"/>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TextBox 13"/>
          <p:cNvSpPr txBox="1"/>
          <p:nvPr/>
        </p:nvSpPr>
        <p:spPr>
          <a:xfrm>
            <a:off x="1446590" y="259296"/>
            <a:ext cx="15287662" cy="1854200"/>
          </a:xfrm>
          <a:prstGeom prst="rect">
            <a:avLst/>
          </a:prstGeom>
        </p:spPr>
        <p:txBody>
          <a:bodyPr lIns="0" tIns="0" rIns="0" bIns="0" rtlCol="0" anchor="t">
            <a:spAutoFit/>
          </a:bodyPr>
          <a:lstStyle/>
          <a:p>
            <a:pPr algn="ctr">
              <a:lnSpc>
                <a:spcPts val="4900"/>
              </a:lnSpc>
            </a:pPr>
            <a:r>
              <a:rPr lang="en-US" sz="3500" spc="140">
                <a:solidFill>
                  <a:srgbClr val="50665B"/>
                </a:solidFill>
                <a:latin typeface="Raleway Bold"/>
              </a:rPr>
              <a:t> З МОМЕНТУ ПРЕЗЕНТАЦІЇ ЄВРОПЕЙСЬКОГО ЗЕЛЕНОГО КУРСУ, УКРАЇНА ДОЛУЧАЄТЬСЯ ДО НЕЇ НАСТУПНИМИ КРОКАМИ:</a:t>
            </a:r>
          </a:p>
          <a:p>
            <a:pPr algn="ctr">
              <a:lnSpc>
                <a:spcPts val="4900"/>
              </a:lnSpc>
            </a:pPr>
            <a:endParaRPr lang="en-US" sz="3500" spc="140">
              <a:solidFill>
                <a:srgbClr val="50665B"/>
              </a:solidFill>
              <a:latin typeface="Raleway Bold"/>
            </a:endParaRPr>
          </a:p>
        </p:txBody>
      </p:sp>
      <p:sp>
        <p:nvSpPr>
          <p:cNvPr id="14" name="TextBox 14"/>
          <p:cNvSpPr txBox="1"/>
          <p:nvPr/>
        </p:nvSpPr>
        <p:spPr>
          <a:xfrm>
            <a:off x="1921458" y="2479853"/>
            <a:ext cx="15337842" cy="2466975"/>
          </a:xfrm>
          <a:prstGeom prst="rect">
            <a:avLst/>
          </a:prstGeom>
        </p:spPr>
        <p:txBody>
          <a:bodyPr lIns="0" tIns="0" rIns="0" bIns="0" rtlCol="0" anchor="t">
            <a:spAutoFit/>
          </a:bodyPr>
          <a:lstStyle/>
          <a:p>
            <a:pPr marL="647697" lvl="1" indent="-323848" algn="just">
              <a:lnSpc>
                <a:spcPts val="3299"/>
              </a:lnSpc>
              <a:spcBef>
                <a:spcPct val="0"/>
              </a:spcBef>
              <a:buFont typeface="Arial"/>
              <a:buChar char="•"/>
            </a:pPr>
            <a:r>
              <a:rPr lang="en-US" sz="2999" spc="59">
                <a:solidFill>
                  <a:srgbClr val="50665B"/>
                </a:solidFill>
                <a:latin typeface="Raleway Bold"/>
              </a:rPr>
              <a:t>•13 серпня 2020 року Україна передала Єврокомісії позиційний документ щодо участі України у Зеленому Курсі. В ньому пропонується встановити регулярний діалог з ЄС щодо залучення України до розробки та реалізації політик у рамках ЄЗК і розробити спільну Дорожню карту участі України у Європейському Зеленому Курсі.</a:t>
            </a:r>
          </a:p>
          <a:p>
            <a:pPr algn="just">
              <a:lnSpc>
                <a:spcPts val="3299"/>
              </a:lnSpc>
              <a:spcBef>
                <a:spcPct val="0"/>
              </a:spcBef>
            </a:pPr>
            <a:endParaRPr lang="en-US" sz="2999" spc="59">
              <a:solidFill>
                <a:srgbClr val="50665B"/>
              </a:solidFill>
              <a:latin typeface="Raleway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4052229" y="7201182"/>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3" name="Freeform 3"/>
          <p:cNvSpPr/>
          <p:nvPr/>
        </p:nvSpPr>
        <p:spPr>
          <a:xfrm>
            <a:off x="-5008984"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58670" y="8682703"/>
            <a:ext cx="9906065" cy="1873147"/>
          </a:xfrm>
          <a:custGeom>
            <a:avLst/>
            <a:gdLst/>
            <a:ahLst/>
            <a:cxnLst/>
            <a:rect l="l" t="t" r="r" b="b"/>
            <a:pathLst>
              <a:path w="9906065" h="1873147">
                <a:moveTo>
                  <a:pt x="0" y="0"/>
                </a:moveTo>
                <a:lnTo>
                  <a:pt x="9906065" y="0"/>
                </a:lnTo>
                <a:lnTo>
                  <a:pt x="9906065" y="1873147"/>
                </a:lnTo>
                <a:lnTo>
                  <a:pt x="0" y="18731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2250316"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9447395" y="8854153"/>
            <a:ext cx="9906065" cy="1873147"/>
          </a:xfrm>
          <a:custGeom>
            <a:avLst/>
            <a:gdLst/>
            <a:ahLst/>
            <a:cxnLst/>
            <a:rect l="l" t="t" r="r" b="b"/>
            <a:pathLst>
              <a:path w="9906065" h="1873147">
                <a:moveTo>
                  <a:pt x="9906064" y="0"/>
                </a:moveTo>
                <a:lnTo>
                  <a:pt x="0" y="0"/>
                </a:lnTo>
                <a:lnTo>
                  <a:pt x="0" y="1873147"/>
                </a:lnTo>
                <a:lnTo>
                  <a:pt x="9906064" y="1873147"/>
                </a:lnTo>
                <a:lnTo>
                  <a:pt x="990606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2353317" y="-185356"/>
            <a:ext cx="4706633" cy="1976786"/>
          </a:xfrm>
          <a:custGeom>
            <a:avLst/>
            <a:gdLst/>
            <a:ahLst/>
            <a:cxnLst/>
            <a:rect l="l" t="t" r="r" b="b"/>
            <a:pathLst>
              <a:path w="4706633" h="1976786">
                <a:moveTo>
                  <a:pt x="0" y="0"/>
                </a:moveTo>
                <a:lnTo>
                  <a:pt x="4706634" y="0"/>
                </a:lnTo>
                <a:lnTo>
                  <a:pt x="4706634" y="1976786"/>
                </a:lnTo>
                <a:lnTo>
                  <a:pt x="0" y="19767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5934683" y="-185356"/>
            <a:ext cx="4706633" cy="1976786"/>
          </a:xfrm>
          <a:custGeom>
            <a:avLst/>
            <a:gdLst/>
            <a:ahLst/>
            <a:cxnLst/>
            <a:rect l="l" t="t" r="r" b="b"/>
            <a:pathLst>
              <a:path w="4706633" h="1976786">
                <a:moveTo>
                  <a:pt x="4706634" y="0"/>
                </a:moveTo>
                <a:lnTo>
                  <a:pt x="0" y="0"/>
                </a:lnTo>
                <a:lnTo>
                  <a:pt x="0" y="1976786"/>
                </a:lnTo>
                <a:lnTo>
                  <a:pt x="4706634" y="1976786"/>
                </a:lnTo>
                <a:lnTo>
                  <a:pt x="4706634"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flipH="1">
            <a:off x="4972334" y="6972893"/>
            <a:ext cx="1708289" cy="456579"/>
          </a:xfrm>
          <a:custGeom>
            <a:avLst/>
            <a:gdLst/>
            <a:ahLst/>
            <a:cxnLst/>
            <a:rect l="l" t="t" r="r" b="b"/>
            <a:pathLst>
              <a:path w="1708289" h="456579">
                <a:moveTo>
                  <a:pt x="1708289" y="0"/>
                </a:moveTo>
                <a:lnTo>
                  <a:pt x="0" y="0"/>
                </a:lnTo>
                <a:lnTo>
                  <a:pt x="0" y="456579"/>
                </a:lnTo>
                <a:lnTo>
                  <a:pt x="1708289" y="456579"/>
                </a:lnTo>
                <a:lnTo>
                  <a:pt x="1708289"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a:off x="11882286" y="6972893"/>
            <a:ext cx="1708289" cy="456579"/>
          </a:xfrm>
          <a:custGeom>
            <a:avLst/>
            <a:gdLst/>
            <a:ahLst/>
            <a:cxnLst/>
            <a:rect l="l" t="t" r="r" b="b"/>
            <a:pathLst>
              <a:path w="1708289" h="456579">
                <a:moveTo>
                  <a:pt x="0" y="0"/>
                </a:moveTo>
                <a:lnTo>
                  <a:pt x="1708289" y="0"/>
                </a:lnTo>
                <a:lnTo>
                  <a:pt x="1708289" y="456579"/>
                </a:lnTo>
                <a:lnTo>
                  <a:pt x="0" y="4565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rot="4381600">
            <a:off x="16872923" y="6826225"/>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5302891" flipV="1">
            <a:off x="207097" y="7054514"/>
            <a:ext cx="1238007" cy="1206494"/>
          </a:xfrm>
          <a:custGeom>
            <a:avLst/>
            <a:gdLst/>
            <a:ahLst/>
            <a:cxnLst/>
            <a:rect l="l" t="t" r="r" b="b"/>
            <a:pathLst>
              <a:path w="1238007" h="1206494">
                <a:moveTo>
                  <a:pt x="0" y="1206494"/>
                </a:moveTo>
                <a:lnTo>
                  <a:pt x="1238007" y="1206494"/>
                </a:lnTo>
                <a:lnTo>
                  <a:pt x="1238007" y="0"/>
                </a:lnTo>
                <a:lnTo>
                  <a:pt x="0" y="0"/>
                </a:lnTo>
                <a:lnTo>
                  <a:pt x="0" y="1206494"/>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TextBox 13"/>
          <p:cNvSpPr txBox="1"/>
          <p:nvPr/>
        </p:nvSpPr>
        <p:spPr>
          <a:xfrm>
            <a:off x="1446590" y="259296"/>
            <a:ext cx="15287662" cy="1854200"/>
          </a:xfrm>
          <a:prstGeom prst="rect">
            <a:avLst/>
          </a:prstGeom>
        </p:spPr>
        <p:txBody>
          <a:bodyPr lIns="0" tIns="0" rIns="0" bIns="0" rtlCol="0" anchor="t">
            <a:spAutoFit/>
          </a:bodyPr>
          <a:lstStyle/>
          <a:p>
            <a:pPr algn="ctr">
              <a:lnSpc>
                <a:spcPts val="4900"/>
              </a:lnSpc>
            </a:pPr>
            <a:r>
              <a:rPr lang="en-US" sz="3500" spc="140">
                <a:solidFill>
                  <a:srgbClr val="50665B"/>
                </a:solidFill>
                <a:latin typeface="Raleway Bold"/>
              </a:rPr>
              <a:t> З МОМЕНТУ ПРЕЗЕНТАЦІЇ ЄВРОПЕЙСЬКОГО ЗЕЛЕНОГО КУРСУ, УКРАЇНА ДОЛУЧАЄТЬСЯ ДО НЕЇ НАСТУПНИМИ КРОКАМИ:</a:t>
            </a:r>
          </a:p>
          <a:p>
            <a:pPr algn="ctr">
              <a:lnSpc>
                <a:spcPts val="4900"/>
              </a:lnSpc>
            </a:pPr>
            <a:endParaRPr lang="en-US" sz="3500" spc="140">
              <a:solidFill>
                <a:srgbClr val="50665B"/>
              </a:solidFill>
              <a:latin typeface="Raleway Bold"/>
            </a:endParaRPr>
          </a:p>
        </p:txBody>
      </p:sp>
      <p:sp>
        <p:nvSpPr>
          <p:cNvPr id="14" name="TextBox 14"/>
          <p:cNvSpPr txBox="1"/>
          <p:nvPr/>
        </p:nvSpPr>
        <p:spPr>
          <a:xfrm>
            <a:off x="1921458" y="2479853"/>
            <a:ext cx="15337842" cy="2057400"/>
          </a:xfrm>
          <a:prstGeom prst="rect">
            <a:avLst/>
          </a:prstGeom>
        </p:spPr>
        <p:txBody>
          <a:bodyPr lIns="0" tIns="0" rIns="0" bIns="0" rtlCol="0" anchor="t">
            <a:spAutoFit/>
          </a:bodyPr>
          <a:lstStyle/>
          <a:p>
            <a:pPr marL="647697" lvl="1" indent="-323848" algn="just">
              <a:lnSpc>
                <a:spcPts val="3299"/>
              </a:lnSpc>
              <a:buFont typeface="Arial"/>
              <a:buChar char="•"/>
            </a:pPr>
            <a:r>
              <a:rPr lang="en-US" sz="2999" spc="59">
                <a:solidFill>
                  <a:srgbClr val="50665B"/>
                </a:solidFill>
                <a:latin typeface="Raleway Bold"/>
              </a:rPr>
              <a:t>6 жовтня 2020 року на саміті Україна-ЄС було підписано угоду </a:t>
            </a:r>
            <a:r>
              <a:rPr lang="en-US" sz="2999" u="sng" spc="59">
                <a:solidFill>
                  <a:srgbClr val="50665B"/>
                </a:solidFill>
                <a:latin typeface="Raleway Bold"/>
                <a:hlinkClick r:id="rId13" tooltip="https://zakon.rada.gov.ua/laws/show/984_017-20#Text"/>
              </a:rPr>
              <a:t>“Кліматичний пакет для стабільної економіки в Україні” (CASE)</a:t>
            </a:r>
            <a:r>
              <a:rPr lang="en-US" sz="2999" spc="59">
                <a:solidFill>
                  <a:srgbClr val="50665B"/>
                </a:solidFill>
                <a:latin typeface="Raleway Bold"/>
              </a:rPr>
              <a:t> на суму 10 млн євро, що мала сприяти фінансуванню проектів з переходу до чистої і кліматично нейтральної економіки.</a:t>
            </a:r>
          </a:p>
          <a:p>
            <a:pPr algn="just">
              <a:lnSpc>
                <a:spcPts val="3299"/>
              </a:lnSpc>
              <a:spcBef>
                <a:spcPct val="0"/>
              </a:spcBef>
            </a:pPr>
            <a:endParaRPr lang="en-US" sz="2999" spc="59">
              <a:solidFill>
                <a:srgbClr val="50665B"/>
              </a:solidFill>
              <a:latin typeface="Raleway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4052229" y="7201182"/>
            <a:ext cx="10348198" cy="9365119"/>
          </a:xfrm>
          <a:custGeom>
            <a:avLst/>
            <a:gdLst/>
            <a:ahLst/>
            <a:cxnLst/>
            <a:rect l="l" t="t" r="r" b="b"/>
            <a:pathLst>
              <a:path w="10348198" h="9365119">
                <a:moveTo>
                  <a:pt x="0" y="0"/>
                </a:moveTo>
                <a:lnTo>
                  <a:pt x="10348198" y="0"/>
                </a:lnTo>
                <a:lnTo>
                  <a:pt x="10348198" y="9365119"/>
                </a:lnTo>
                <a:lnTo>
                  <a:pt x="0" y="9365119"/>
                </a:lnTo>
                <a:lnTo>
                  <a:pt x="0" y="0"/>
                </a:lnTo>
                <a:close/>
              </a:path>
            </a:pathLst>
          </a:custGeom>
          <a:blipFill>
            <a:blip r:embed="rId2"/>
            <a:stretch>
              <a:fillRect/>
            </a:stretch>
          </a:blipFill>
        </p:spPr>
      </p:sp>
      <p:sp>
        <p:nvSpPr>
          <p:cNvPr id="3" name="Freeform 3"/>
          <p:cNvSpPr/>
          <p:nvPr/>
        </p:nvSpPr>
        <p:spPr>
          <a:xfrm>
            <a:off x="-5008984"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58670" y="8682703"/>
            <a:ext cx="9906065" cy="1873147"/>
          </a:xfrm>
          <a:custGeom>
            <a:avLst/>
            <a:gdLst/>
            <a:ahLst/>
            <a:cxnLst/>
            <a:rect l="l" t="t" r="r" b="b"/>
            <a:pathLst>
              <a:path w="9906065" h="1873147">
                <a:moveTo>
                  <a:pt x="0" y="0"/>
                </a:moveTo>
                <a:lnTo>
                  <a:pt x="9906065" y="0"/>
                </a:lnTo>
                <a:lnTo>
                  <a:pt x="9906065" y="1873147"/>
                </a:lnTo>
                <a:lnTo>
                  <a:pt x="0" y="18731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12250316" y="4759673"/>
            <a:ext cx="12075368" cy="5796177"/>
          </a:xfrm>
          <a:custGeom>
            <a:avLst/>
            <a:gdLst/>
            <a:ahLst/>
            <a:cxnLst/>
            <a:rect l="l" t="t" r="r" b="b"/>
            <a:pathLst>
              <a:path w="12075368" h="5796177">
                <a:moveTo>
                  <a:pt x="0" y="0"/>
                </a:moveTo>
                <a:lnTo>
                  <a:pt x="12075368" y="0"/>
                </a:lnTo>
                <a:lnTo>
                  <a:pt x="12075368" y="5796177"/>
                </a:lnTo>
                <a:lnTo>
                  <a:pt x="0" y="57961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9447395" y="8854153"/>
            <a:ext cx="9906065" cy="1873147"/>
          </a:xfrm>
          <a:custGeom>
            <a:avLst/>
            <a:gdLst/>
            <a:ahLst/>
            <a:cxnLst/>
            <a:rect l="l" t="t" r="r" b="b"/>
            <a:pathLst>
              <a:path w="9906065" h="1873147">
                <a:moveTo>
                  <a:pt x="9906064" y="0"/>
                </a:moveTo>
                <a:lnTo>
                  <a:pt x="0" y="0"/>
                </a:lnTo>
                <a:lnTo>
                  <a:pt x="0" y="1873147"/>
                </a:lnTo>
                <a:lnTo>
                  <a:pt x="9906064" y="1873147"/>
                </a:lnTo>
                <a:lnTo>
                  <a:pt x="9906064"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2353317" y="-185356"/>
            <a:ext cx="4706633" cy="1976786"/>
          </a:xfrm>
          <a:custGeom>
            <a:avLst/>
            <a:gdLst/>
            <a:ahLst/>
            <a:cxnLst/>
            <a:rect l="l" t="t" r="r" b="b"/>
            <a:pathLst>
              <a:path w="4706633" h="1976786">
                <a:moveTo>
                  <a:pt x="0" y="0"/>
                </a:moveTo>
                <a:lnTo>
                  <a:pt x="4706634" y="0"/>
                </a:lnTo>
                <a:lnTo>
                  <a:pt x="4706634" y="1976786"/>
                </a:lnTo>
                <a:lnTo>
                  <a:pt x="0" y="19767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flipH="1">
            <a:off x="15934683" y="-185356"/>
            <a:ext cx="4706633" cy="1976786"/>
          </a:xfrm>
          <a:custGeom>
            <a:avLst/>
            <a:gdLst/>
            <a:ahLst/>
            <a:cxnLst/>
            <a:rect l="l" t="t" r="r" b="b"/>
            <a:pathLst>
              <a:path w="4706633" h="1976786">
                <a:moveTo>
                  <a:pt x="4706634" y="0"/>
                </a:moveTo>
                <a:lnTo>
                  <a:pt x="0" y="0"/>
                </a:lnTo>
                <a:lnTo>
                  <a:pt x="0" y="1976786"/>
                </a:lnTo>
                <a:lnTo>
                  <a:pt x="4706634" y="1976786"/>
                </a:lnTo>
                <a:lnTo>
                  <a:pt x="4706634"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flipH="1">
            <a:off x="4972334" y="6972893"/>
            <a:ext cx="1708289" cy="456579"/>
          </a:xfrm>
          <a:custGeom>
            <a:avLst/>
            <a:gdLst/>
            <a:ahLst/>
            <a:cxnLst/>
            <a:rect l="l" t="t" r="r" b="b"/>
            <a:pathLst>
              <a:path w="1708289" h="456579">
                <a:moveTo>
                  <a:pt x="1708289" y="0"/>
                </a:moveTo>
                <a:lnTo>
                  <a:pt x="0" y="0"/>
                </a:lnTo>
                <a:lnTo>
                  <a:pt x="0" y="456579"/>
                </a:lnTo>
                <a:lnTo>
                  <a:pt x="1708289" y="456579"/>
                </a:lnTo>
                <a:lnTo>
                  <a:pt x="1708289"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0" name="Freeform 10"/>
          <p:cNvSpPr/>
          <p:nvPr/>
        </p:nvSpPr>
        <p:spPr>
          <a:xfrm>
            <a:off x="11882286" y="6972893"/>
            <a:ext cx="1708289" cy="456579"/>
          </a:xfrm>
          <a:custGeom>
            <a:avLst/>
            <a:gdLst/>
            <a:ahLst/>
            <a:cxnLst/>
            <a:rect l="l" t="t" r="r" b="b"/>
            <a:pathLst>
              <a:path w="1708289" h="456579">
                <a:moveTo>
                  <a:pt x="0" y="0"/>
                </a:moveTo>
                <a:lnTo>
                  <a:pt x="1708289" y="0"/>
                </a:lnTo>
                <a:lnTo>
                  <a:pt x="1708289" y="456579"/>
                </a:lnTo>
                <a:lnTo>
                  <a:pt x="0" y="4565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rot="4381600">
            <a:off x="16872923" y="6826225"/>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5302891" flipV="1">
            <a:off x="207097" y="7054514"/>
            <a:ext cx="1238007" cy="1206494"/>
          </a:xfrm>
          <a:custGeom>
            <a:avLst/>
            <a:gdLst/>
            <a:ahLst/>
            <a:cxnLst/>
            <a:rect l="l" t="t" r="r" b="b"/>
            <a:pathLst>
              <a:path w="1238007" h="1206494">
                <a:moveTo>
                  <a:pt x="0" y="1206494"/>
                </a:moveTo>
                <a:lnTo>
                  <a:pt x="1238007" y="1206494"/>
                </a:lnTo>
                <a:lnTo>
                  <a:pt x="1238007" y="0"/>
                </a:lnTo>
                <a:lnTo>
                  <a:pt x="0" y="0"/>
                </a:lnTo>
                <a:lnTo>
                  <a:pt x="0" y="1206494"/>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3" name="TextBox 13"/>
          <p:cNvSpPr txBox="1"/>
          <p:nvPr/>
        </p:nvSpPr>
        <p:spPr>
          <a:xfrm>
            <a:off x="1446590" y="259296"/>
            <a:ext cx="15287662" cy="1854200"/>
          </a:xfrm>
          <a:prstGeom prst="rect">
            <a:avLst/>
          </a:prstGeom>
        </p:spPr>
        <p:txBody>
          <a:bodyPr lIns="0" tIns="0" rIns="0" bIns="0" rtlCol="0" anchor="t">
            <a:spAutoFit/>
          </a:bodyPr>
          <a:lstStyle/>
          <a:p>
            <a:pPr algn="ctr">
              <a:lnSpc>
                <a:spcPts val="4900"/>
              </a:lnSpc>
            </a:pPr>
            <a:r>
              <a:rPr lang="en-US" sz="3500" spc="140">
                <a:solidFill>
                  <a:srgbClr val="50665B"/>
                </a:solidFill>
                <a:latin typeface="Raleway Bold"/>
              </a:rPr>
              <a:t> З МОМЕНТУ ПРЕЗЕНТАЦІЇ ЄВРОПЕЙСЬКОГО ЗЕЛЕНОГО КУРСУ, УКРАЇНА ДОЛУЧАЄТЬСЯ ДО НЕЇ НАСТУПНИМИ КРОКАМИ:</a:t>
            </a:r>
          </a:p>
          <a:p>
            <a:pPr algn="ctr">
              <a:lnSpc>
                <a:spcPts val="4900"/>
              </a:lnSpc>
            </a:pPr>
            <a:endParaRPr lang="en-US" sz="3500" spc="140">
              <a:solidFill>
                <a:srgbClr val="50665B"/>
              </a:solidFill>
              <a:latin typeface="Raleway Bold"/>
            </a:endParaRPr>
          </a:p>
        </p:txBody>
      </p:sp>
      <p:sp>
        <p:nvSpPr>
          <p:cNvPr id="14" name="TextBox 14"/>
          <p:cNvSpPr txBox="1"/>
          <p:nvPr/>
        </p:nvSpPr>
        <p:spPr>
          <a:xfrm>
            <a:off x="1921458" y="2479853"/>
            <a:ext cx="15337842" cy="2057400"/>
          </a:xfrm>
          <a:prstGeom prst="rect">
            <a:avLst/>
          </a:prstGeom>
        </p:spPr>
        <p:txBody>
          <a:bodyPr lIns="0" tIns="0" rIns="0" bIns="0" rtlCol="0" anchor="t">
            <a:spAutoFit/>
          </a:bodyPr>
          <a:lstStyle/>
          <a:p>
            <a:pPr marL="647697" lvl="1" indent="-323848" algn="just">
              <a:lnSpc>
                <a:spcPts val="3299"/>
              </a:lnSpc>
              <a:buFont typeface="Arial"/>
              <a:buChar char="•"/>
            </a:pPr>
            <a:r>
              <a:rPr lang="en-US" sz="2999" spc="59">
                <a:solidFill>
                  <a:srgbClr val="50665B"/>
                </a:solidFill>
                <a:latin typeface="Raleway Bold"/>
              </a:rPr>
              <a:t>У 2021 році РНБО України для протидії зміні клімату та адаптації до неї передбачила розробку та затвердження «Національного плану з енергетики та зміни клімату на період до 2030 року». План так і не прийнято.</a:t>
            </a:r>
          </a:p>
          <a:p>
            <a:pPr algn="just">
              <a:lnSpc>
                <a:spcPts val="3299"/>
              </a:lnSpc>
              <a:spcBef>
                <a:spcPct val="0"/>
              </a:spcBef>
            </a:pPr>
            <a:endParaRPr lang="en-US" sz="2999" spc="59">
              <a:solidFill>
                <a:srgbClr val="50665B"/>
              </a:solidFill>
              <a:latin typeface="Raleway Bold"/>
            </a:endParaRPr>
          </a:p>
        </p:txBody>
      </p:sp>
      <p:sp>
        <p:nvSpPr>
          <p:cNvPr id="15" name="TextBox 15"/>
          <p:cNvSpPr txBox="1"/>
          <p:nvPr/>
        </p:nvSpPr>
        <p:spPr>
          <a:xfrm>
            <a:off x="501936" y="4899203"/>
            <a:ext cx="17176972" cy="2466975"/>
          </a:xfrm>
          <a:prstGeom prst="rect">
            <a:avLst/>
          </a:prstGeom>
        </p:spPr>
        <p:txBody>
          <a:bodyPr lIns="0" tIns="0" rIns="0" bIns="0" rtlCol="0" anchor="t">
            <a:spAutoFit/>
          </a:bodyPr>
          <a:lstStyle/>
          <a:p>
            <a:pPr marL="647697" lvl="1" indent="-323848" algn="just">
              <a:lnSpc>
                <a:spcPts val="3299"/>
              </a:lnSpc>
              <a:spcBef>
                <a:spcPct val="0"/>
              </a:spcBef>
              <a:buFont typeface="Arial"/>
              <a:buChar char="•"/>
            </a:pPr>
            <a:r>
              <a:rPr lang="en-US" sz="2999" u="none" strike="noStrike" spc="59">
                <a:solidFill>
                  <a:srgbClr val="50665B"/>
                </a:solidFill>
                <a:latin typeface="Raleway Bold"/>
              </a:rPr>
              <a:t>Тоді наша держава перебувала на етапі наближення національного законодавства в сфері до законодавства ЄС згідно з зобов’язаннями за Угодою про асоціацію, але все це відбувалося досить повільно і не у всіх сферах. Впровадження ЄЗК в Україні повинно мати наскрізний характер: екологічні та кліматичні питання мають розглядатись у сферах енергетики, промислової політики, сільського господарства, транспорту, фінансів тощо.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2FF"/>
        </a:solidFill>
        <a:effectLst/>
      </p:bgPr>
    </p:bg>
    <p:spTree>
      <p:nvGrpSpPr>
        <p:cNvPr id="1" name=""/>
        <p:cNvGrpSpPr/>
        <p:nvPr/>
      </p:nvGrpSpPr>
      <p:grpSpPr>
        <a:xfrm>
          <a:off x="0" y="0"/>
          <a:ext cx="0" cy="0"/>
          <a:chOff x="0" y="0"/>
          <a:chExt cx="0" cy="0"/>
        </a:xfrm>
      </p:grpSpPr>
      <p:sp>
        <p:nvSpPr>
          <p:cNvPr id="2" name="Freeform 2"/>
          <p:cNvSpPr/>
          <p:nvPr/>
        </p:nvSpPr>
        <p:spPr>
          <a:xfrm>
            <a:off x="-6687746" y="1662688"/>
            <a:ext cx="11062308" cy="4887529"/>
          </a:xfrm>
          <a:custGeom>
            <a:avLst/>
            <a:gdLst/>
            <a:ahLst/>
            <a:cxnLst/>
            <a:rect l="l" t="t" r="r" b="b"/>
            <a:pathLst>
              <a:path w="11062308" h="4887529">
                <a:moveTo>
                  <a:pt x="0" y="0"/>
                </a:moveTo>
                <a:lnTo>
                  <a:pt x="11062308" y="0"/>
                </a:lnTo>
                <a:lnTo>
                  <a:pt x="11062308" y="4887529"/>
                </a:lnTo>
                <a:lnTo>
                  <a:pt x="0" y="4887529"/>
                </a:lnTo>
                <a:lnTo>
                  <a:pt x="0" y="0"/>
                </a:lnTo>
                <a:close/>
              </a:path>
            </a:pathLst>
          </a:custGeom>
          <a:blipFill>
            <a:blip r:embed="rId2">
              <a:alphaModFix amt="12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8448" y="5557237"/>
            <a:ext cx="8483529" cy="1419063"/>
          </a:xfrm>
          <a:custGeom>
            <a:avLst/>
            <a:gdLst/>
            <a:ahLst/>
            <a:cxnLst/>
            <a:rect l="l" t="t" r="r" b="b"/>
            <a:pathLst>
              <a:path w="8483529" h="1419063">
                <a:moveTo>
                  <a:pt x="0" y="0"/>
                </a:moveTo>
                <a:lnTo>
                  <a:pt x="8483529" y="0"/>
                </a:lnTo>
                <a:lnTo>
                  <a:pt x="8483529" y="1419063"/>
                </a:lnTo>
                <a:lnTo>
                  <a:pt x="0" y="14190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128470" y="1206109"/>
            <a:ext cx="1708289" cy="456579"/>
          </a:xfrm>
          <a:custGeom>
            <a:avLst/>
            <a:gdLst/>
            <a:ahLst/>
            <a:cxnLst/>
            <a:rect l="l" t="t" r="r" b="b"/>
            <a:pathLst>
              <a:path w="1708289" h="456579">
                <a:moveTo>
                  <a:pt x="0" y="0"/>
                </a:moveTo>
                <a:lnTo>
                  <a:pt x="1708289" y="0"/>
                </a:lnTo>
                <a:lnTo>
                  <a:pt x="1708289" y="456579"/>
                </a:lnTo>
                <a:lnTo>
                  <a:pt x="0" y="4565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4672514" y="-5258667"/>
            <a:ext cx="10348198" cy="9365119"/>
          </a:xfrm>
          <a:custGeom>
            <a:avLst/>
            <a:gdLst/>
            <a:ahLst/>
            <a:cxnLst/>
            <a:rect l="l" t="t" r="r" b="b"/>
            <a:pathLst>
              <a:path w="10348198" h="9365119">
                <a:moveTo>
                  <a:pt x="0" y="0"/>
                </a:moveTo>
                <a:lnTo>
                  <a:pt x="10348198" y="0"/>
                </a:lnTo>
                <a:lnTo>
                  <a:pt x="10348198" y="9365120"/>
                </a:lnTo>
                <a:lnTo>
                  <a:pt x="0" y="9365120"/>
                </a:lnTo>
                <a:lnTo>
                  <a:pt x="0" y="0"/>
                </a:lnTo>
                <a:close/>
              </a:path>
            </a:pathLst>
          </a:custGeom>
          <a:blipFill>
            <a:blip r:embed="rId8"/>
            <a:stretch>
              <a:fillRect/>
            </a:stretch>
          </a:blipFill>
        </p:spPr>
      </p:sp>
      <p:sp>
        <p:nvSpPr>
          <p:cNvPr id="6" name="TextBox 6"/>
          <p:cNvSpPr txBox="1"/>
          <p:nvPr/>
        </p:nvSpPr>
        <p:spPr>
          <a:xfrm>
            <a:off x="8472900" y="4516312"/>
            <a:ext cx="9430638" cy="4032250"/>
          </a:xfrm>
          <a:prstGeom prst="rect">
            <a:avLst/>
          </a:prstGeom>
        </p:spPr>
        <p:txBody>
          <a:bodyPr lIns="0" tIns="0" rIns="0" bIns="0" rtlCol="0" anchor="t">
            <a:spAutoFit/>
          </a:bodyPr>
          <a:lstStyle/>
          <a:p>
            <a:pPr algn="just">
              <a:lnSpc>
                <a:spcPts val="3080"/>
              </a:lnSpc>
            </a:pPr>
            <a:r>
              <a:rPr lang="en-US" sz="2800" spc="84">
                <a:solidFill>
                  <a:srgbClr val="728E58"/>
                </a:solidFill>
                <a:latin typeface="Quicksand Light"/>
              </a:rPr>
              <a:t>встановлює рамки та конкретні заходи для захисту та відновлення ґрунтів, а також забезпечення їх сталого використання. Він встановлює бачення та цілі щодо досягнення здорових ґрунтів до 2050 року з конкретними діями до 2030 року. Він також оголошує про новий Закон про здоров’я ґрунтів до 2023 року для забезпечення рівних умов і високого рівня захисту навколишнього середовища та здоров’я.</a:t>
            </a:r>
          </a:p>
          <a:p>
            <a:pPr algn="just">
              <a:lnSpc>
                <a:spcPts val="4069"/>
              </a:lnSpc>
            </a:pPr>
            <a:endParaRPr lang="en-US" sz="2800" spc="84">
              <a:solidFill>
                <a:srgbClr val="728E58"/>
              </a:solidFill>
              <a:latin typeface="Quicksand Light"/>
            </a:endParaRPr>
          </a:p>
        </p:txBody>
      </p:sp>
      <p:sp>
        <p:nvSpPr>
          <p:cNvPr id="7" name="Freeform 7"/>
          <p:cNvSpPr/>
          <p:nvPr/>
        </p:nvSpPr>
        <p:spPr>
          <a:xfrm>
            <a:off x="13601700" y="8272654"/>
            <a:ext cx="7315200" cy="2207860"/>
          </a:xfrm>
          <a:custGeom>
            <a:avLst/>
            <a:gdLst/>
            <a:ahLst/>
            <a:cxnLst/>
            <a:rect l="l" t="t" r="r" b="b"/>
            <a:pathLst>
              <a:path w="7315200" h="2207860">
                <a:moveTo>
                  <a:pt x="0" y="0"/>
                </a:moveTo>
                <a:lnTo>
                  <a:pt x="7315200" y="0"/>
                </a:lnTo>
                <a:lnTo>
                  <a:pt x="7315200" y="2207861"/>
                </a:lnTo>
                <a:lnTo>
                  <a:pt x="0" y="220786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4616326" y="9064793"/>
            <a:ext cx="2732577" cy="1222207"/>
          </a:xfrm>
          <a:custGeom>
            <a:avLst/>
            <a:gdLst/>
            <a:ahLst/>
            <a:cxnLst/>
            <a:rect l="l" t="t" r="r" b="b"/>
            <a:pathLst>
              <a:path w="2732577" h="1222207">
                <a:moveTo>
                  <a:pt x="0" y="0"/>
                </a:moveTo>
                <a:lnTo>
                  <a:pt x="2732577" y="0"/>
                </a:lnTo>
                <a:lnTo>
                  <a:pt x="2732577" y="1222207"/>
                </a:lnTo>
                <a:lnTo>
                  <a:pt x="0" y="122220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614369" y="7569618"/>
            <a:ext cx="1228737" cy="1806967"/>
          </a:xfrm>
          <a:custGeom>
            <a:avLst/>
            <a:gdLst/>
            <a:ahLst/>
            <a:cxnLst/>
            <a:rect l="l" t="t" r="r" b="b"/>
            <a:pathLst>
              <a:path w="1228737" h="1806967">
                <a:moveTo>
                  <a:pt x="0" y="0"/>
                </a:moveTo>
                <a:lnTo>
                  <a:pt x="1228738" y="0"/>
                </a:lnTo>
                <a:lnTo>
                  <a:pt x="1228738" y="1806967"/>
                </a:lnTo>
                <a:lnTo>
                  <a:pt x="0" y="1806967"/>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8472900" y="487358"/>
            <a:ext cx="9430638" cy="3619094"/>
          </a:xfrm>
          <a:prstGeom prst="rect">
            <a:avLst/>
          </a:prstGeom>
        </p:spPr>
        <p:txBody>
          <a:bodyPr lIns="0" tIns="0" rIns="0" bIns="0" rtlCol="0" anchor="t">
            <a:spAutoFit/>
          </a:bodyPr>
          <a:lstStyle/>
          <a:p>
            <a:pPr>
              <a:lnSpc>
                <a:spcPts val="9462"/>
              </a:lnSpc>
            </a:pPr>
            <a:r>
              <a:rPr lang="en-US" sz="8602" spc="258">
                <a:solidFill>
                  <a:srgbClr val="50665B"/>
                </a:solidFill>
                <a:latin typeface="Raleway"/>
              </a:rPr>
              <a:t>ГРУНТОВА СТРАТЕГІЯ </a:t>
            </a:r>
            <a:r>
              <a:rPr lang="en-US" sz="8602" u="sng" spc="258">
                <a:solidFill>
                  <a:srgbClr val="50665B"/>
                </a:solidFill>
                <a:latin typeface="Raleway"/>
                <a:hlinkClick r:id="rId15" tooltip="https://eur-lex.europa.eu/legal-content/EN/TXT/?uri=CELEX%3A52021DC0699"/>
              </a:rPr>
              <a:t>ЄС до 2030 року</a:t>
            </a:r>
            <a:r>
              <a:rPr lang="en-US" sz="8602" spc="258">
                <a:solidFill>
                  <a:srgbClr val="50665B"/>
                </a:solidFill>
                <a:latin typeface="Raleway"/>
              </a:rPr>
              <a:t> </a:t>
            </a:r>
          </a:p>
        </p:txBody>
      </p:sp>
      <p:sp>
        <p:nvSpPr>
          <p:cNvPr id="11" name="Freeform 11"/>
          <p:cNvSpPr/>
          <p:nvPr/>
        </p:nvSpPr>
        <p:spPr>
          <a:xfrm>
            <a:off x="4768726" y="9217193"/>
            <a:ext cx="2732577" cy="1222207"/>
          </a:xfrm>
          <a:custGeom>
            <a:avLst/>
            <a:gdLst/>
            <a:ahLst/>
            <a:cxnLst/>
            <a:rect l="l" t="t" r="r" b="b"/>
            <a:pathLst>
              <a:path w="2732577" h="1222207">
                <a:moveTo>
                  <a:pt x="0" y="0"/>
                </a:moveTo>
                <a:lnTo>
                  <a:pt x="2732577" y="0"/>
                </a:lnTo>
                <a:lnTo>
                  <a:pt x="2732577" y="1222207"/>
                </a:lnTo>
                <a:lnTo>
                  <a:pt x="0" y="122220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4381600">
            <a:off x="15124949" y="386129"/>
            <a:ext cx="1238007" cy="1206494"/>
          </a:xfrm>
          <a:custGeom>
            <a:avLst/>
            <a:gdLst/>
            <a:ahLst/>
            <a:cxnLst/>
            <a:rect l="l" t="t" r="r" b="b"/>
            <a:pathLst>
              <a:path w="1238007" h="1206494">
                <a:moveTo>
                  <a:pt x="0" y="0"/>
                </a:moveTo>
                <a:lnTo>
                  <a:pt x="1238007" y="0"/>
                </a:lnTo>
                <a:lnTo>
                  <a:pt x="1238007" y="1206494"/>
                </a:lnTo>
                <a:lnTo>
                  <a:pt x="0" y="120649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flipH="1">
            <a:off x="-268448" y="336398"/>
            <a:ext cx="1054080" cy="1098000"/>
          </a:xfrm>
          <a:custGeom>
            <a:avLst/>
            <a:gdLst/>
            <a:ahLst/>
            <a:cxnLst/>
            <a:rect l="l" t="t" r="r" b="b"/>
            <a:pathLst>
              <a:path w="1054080" h="1098000">
                <a:moveTo>
                  <a:pt x="1054081" y="0"/>
                </a:moveTo>
                <a:lnTo>
                  <a:pt x="0" y="0"/>
                </a:lnTo>
                <a:lnTo>
                  <a:pt x="0" y="1098001"/>
                </a:lnTo>
                <a:lnTo>
                  <a:pt x="1054081" y="1098001"/>
                </a:lnTo>
                <a:lnTo>
                  <a:pt x="1054081"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910</Words>
  <Application>Microsoft Office PowerPoint</Application>
  <PresentationFormat>Довільний</PresentationFormat>
  <Paragraphs>39</Paragraphs>
  <Slides>13</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13</vt:i4>
      </vt:variant>
    </vt:vector>
  </HeadingPairs>
  <TitlesOfParts>
    <vt:vector size="22" baseType="lpstr">
      <vt:lpstr>Calibri</vt:lpstr>
      <vt:lpstr>Quicksand</vt:lpstr>
      <vt:lpstr>Times New Roman</vt:lpstr>
      <vt:lpstr>Raleway</vt:lpstr>
      <vt:lpstr>Quicksand Light</vt:lpstr>
      <vt:lpstr>Raleway Bold</vt:lpstr>
      <vt:lpstr>Times New Roman Bold</vt:lpstr>
      <vt:lpstr>Arial</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Nature Illustrative Environment Presentation</dc:title>
  <dc:creator>Lenovo</dc:creator>
  <cp:lastModifiedBy>Lenovo</cp:lastModifiedBy>
  <cp:revision>4</cp:revision>
  <dcterms:created xsi:type="dcterms:W3CDTF">2006-08-16T00:00:00Z</dcterms:created>
  <dcterms:modified xsi:type="dcterms:W3CDTF">2024-05-21T18:17:53Z</dcterms:modified>
  <dc:identifier>DAGCHJgAOSU</dc:identifier>
</cp:coreProperties>
</file>