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TAN Kindred" panose="020B0604020202020204" charset="0"/>
      <p:regular r:id="rId8"/>
    </p:embeddedFont>
    <p:embeddedFont>
      <p:font typeface="Open Sans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Josefin Sans Italics" panose="020B0604020202020204" charset="0"/>
      <p:regular r:id="rId11"/>
    </p:embeddedFont>
    <p:embeddedFont>
      <p:font typeface="Josefin Sans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Intro" panose="02000000000000000000" charset="0"/>
      <p:regular r:id="rId17"/>
    </p:embeddedFont>
    <p:embeddedFont>
      <p:font typeface="Arial Black" panose="020B0A04020102020204" pitchFamily="34" charset="0"/>
      <p:bold r:id="rId18"/>
    </p:embeddedFont>
    <p:embeddedFont>
      <p:font typeface="Josefin Sans Bold Italic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0EF7E-E3CA-4216-9A4C-C47F56FF4DE9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EF46-49F2-456D-915C-39D985663A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31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9650-A83B-4D59-A7D8-A4B4450AF58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81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5" Type="http://schemas.openxmlformats.org/officeDocument/2006/relationships/image" Target="../media/image2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"/>
            <a:ext cx="18287997" cy="10285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5299" y="1085851"/>
            <a:ext cx="9201150" cy="26537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ТЕМА 10</a:t>
            </a:r>
            <a:endParaRPr lang="uk-UA" b="1" dirty="0">
              <a:solidFill>
                <a:schemeClr val="bg1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115299" y="4273405"/>
            <a:ext cx="9201152" cy="482773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Європейська практика сертифікації виробництва харчових продуктів/кормів</a:t>
            </a:r>
            <a:endParaRPr lang="uk-UA" dirty="0">
              <a:solidFill>
                <a:schemeClr val="bg1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8289200" cy="102866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7200" y="2570187"/>
            <a:ext cx="163374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 Bold Italics"/>
              </a:rPr>
              <a:t>Органічний</a:t>
            </a:r>
            <a:r>
              <a:rPr lang="en-US" sz="3999" spc="119" dirty="0">
                <a:solidFill>
                  <a:srgbClr val="00806C"/>
                </a:solidFill>
                <a:latin typeface="Josefin Sans Bold Italic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 Bold Italics"/>
              </a:rPr>
              <a:t>харчовий</a:t>
            </a:r>
            <a:r>
              <a:rPr lang="en-US" sz="3999" spc="119" dirty="0">
                <a:solidFill>
                  <a:srgbClr val="00806C"/>
                </a:solidFill>
                <a:latin typeface="Josefin Sans Bold Italic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 Bold Italics"/>
              </a:rPr>
              <a:t>продукт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—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харчовий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продукт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,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отриманий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в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результаті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органічного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виробництва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відповідно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до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вимог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999" spc="119" dirty="0" err="1">
                <a:solidFill>
                  <a:srgbClr val="00806C"/>
                </a:solidFill>
                <a:latin typeface="Josefin Sans"/>
              </a:rPr>
              <a:t>стандартів</a:t>
            </a:r>
            <a:r>
              <a:rPr lang="en-US" sz="3999" spc="119" dirty="0">
                <a:solidFill>
                  <a:srgbClr val="00806C"/>
                </a:solidFill>
                <a:latin typeface="Josefin Sans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049000" y="5696588"/>
            <a:ext cx="6587608" cy="4027783"/>
          </a:xfrm>
          <a:custGeom>
            <a:avLst/>
            <a:gdLst/>
            <a:ahLst/>
            <a:cxnLst/>
            <a:rect l="l" t="t" r="r" b="b"/>
            <a:pathLst>
              <a:path w="6942270" h="4342074">
                <a:moveTo>
                  <a:pt x="0" y="0"/>
                </a:moveTo>
                <a:lnTo>
                  <a:pt x="6942270" y="0"/>
                </a:lnTo>
                <a:lnTo>
                  <a:pt x="6942270" y="4342075"/>
                </a:lnTo>
                <a:lnTo>
                  <a:pt x="0" y="4342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2996" y="5524500"/>
            <a:ext cx="9803412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38"/>
              </a:lnSpc>
              <a:spcBef>
                <a:spcPct val="0"/>
              </a:spcBef>
            </a:pP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Асортимент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органічних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харчових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продуктів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дуже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широкий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. </a:t>
            </a:r>
          </a:p>
          <a:p>
            <a:pPr algn="just">
              <a:lnSpc>
                <a:spcPts val="4538"/>
              </a:lnSpc>
              <a:spcBef>
                <a:spcPct val="0"/>
              </a:spcBef>
            </a:pP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Серед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асортименту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є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майже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всі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позиції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споживчого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кошику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,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зокрема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дитяче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харчування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,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спеції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,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ефірні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олії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,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чай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та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кава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3241" spc="97" dirty="0" err="1">
                <a:solidFill>
                  <a:srgbClr val="00806C"/>
                </a:solidFill>
                <a:latin typeface="TAN Kindred"/>
              </a:rPr>
              <a:t>тощо</a:t>
            </a:r>
            <a:r>
              <a:rPr lang="en-US" sz="3241" spc="97" dirty="0">
                <a:solidFill>
                  <a:srgbClr val="00806C"/>
                </a:solidFill>
                <a:latin typeface="TAN Kindr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1400" y="6453724"/>
            <a:ext cx="595794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41"/>
              </a:lnSpc>
              <a:spcBef>
                <a:spcPct val="0"/>
              </a:spcBef>
            </a:pP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Сертифікація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здійснюється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шляхом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перевірки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та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встановлення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відповідності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методів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виробництва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та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самих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продуктів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вимогам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органічних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стандартів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.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Після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успішного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проходження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сертифікації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видається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Сертифікат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міжнародного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зразка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,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що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дозволяє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отримати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доступ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на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ринок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органічної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продукції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з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преміальною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029" spc="60" dirty="0" err="1">
                <a:solidFill>
                  <a:srgbClr val="00806C"/>
                </a:solidFill>
                <a:latin typeface="TAN Kindred"/>
              </a:rPr>
              <a:t>ціною</a:t>
            </a:r>
            <a:r>
              <a:rPr lang="en-US" sz="2029" spc="60" dirty="0">
                <a:solidFill>
                  <a:srgbClr val="00806C"/>
                </a:solidFill>
                <a:latin typeface="TAN Kindre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598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669267" y="1888842"/>
            <a:ext cx="13628133" cy="2179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93"/>
              </a:lnSpc>
              <a:spcBef>
                <a:spcPct val="0"/>
              </a:spcBef>
            </a:pP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 Bold Italics"/>
              </a:rPr>
              <a:t>Органічний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 Bold Italic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 Bold Italics"/>
              </a:rPr>
              <a:t>корм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—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будь-яка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речовина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або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продукт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,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зокрема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добавки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(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перероблені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,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частково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перероблені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чи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неперероблені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),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отримані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в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результаті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органічного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виробництва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та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призначені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для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годування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тварин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,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відповідно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до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вимог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066" u="none" strike="noStrike" spc="91" dirty="0" err="1">
                <a:solidFill>
                  <a:srgbClr val="00806C"/>
                </a:solidFill>
                <a:latin typeface="Josefin Sans"/>
              </a:rPr>
              <a:t>стандартів</a:t>
            </a:r>
            <a:r>
              <a:rPr lang="en-US" sz="3066" u="none" strike="noStrike" spc="91" dirty="0">
                <a:solidFill>
                  <a:srgbClr val="00806C"/>
                </a:solidFill>
                <a:latin typeface="Josefin Sans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94062" y="4638851"/>
            <a:ext cx="899160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До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асортименту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перероблених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органічних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кормів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які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сертифікуємо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найчастіше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входять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макуха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олійних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культур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висівки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та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мучка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зернових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культур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.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Дані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продукти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є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невід'ємною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частиною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виробничого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процесу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підприємств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які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займаються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виробництвом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харчових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продуктів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.</a:t>
            </a:r>
          </a:p>
        </p:txBody>
      </p:sp>
      <p:sp>
        <p:nvSpPr>
          <p:cNvPr id="35" name="Freeform 35"/>
          <p:cNvSpPr/>
          <p:nvPr/>
        </p:nvSpPr>
        <p:spPr>
          <a:xfrm>
            <a:off x="10439400" y="5905500"/>
            <a:ext cx="7294862" cy="3766698"/>
          </a:xfrm>
          <a:custGeom>
            <a:avLst/>
            <a:gdLst/>
            <a:ahLst/>
            <a:cxnLst/>
            <a:rect l="l" t="t" r="r" b="b"/>
            <a:pathLst>
              <a:path w="6942270" h="4342074">
                <a:moveTo>
                  <a:pt x="0" y="0"/>
                </a:moveTo>
                <a:lnTo>
                  <a:pt x="6942270" y="0"/>
                </a:lnTo>
                <a:lnTo>
                  <a:pt x="6942270" y="4342074"/>
                </a:lnTo>
                <a:lnTo>
                  <a:pt x="0" y="4342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0591800" y="6139262"/>
            <a:ext cx="6705600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90"/>
              </a:lnSpc>
              <a:spcBef>
                <a:spcPct val="0"/>
              </a:spcBef>
            </a:pP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Сертифікація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здійснюється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шляхом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перевірки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та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встановлення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відповідності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методів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виробництва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та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самих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продуктів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вимогам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органічних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стандартів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.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Після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успішного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проходження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сертифікації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видається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Сертифікат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міжнародного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зразка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що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дозволяє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отримати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доступ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на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ринок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органічної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продукції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з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преміальною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207" dirty="0" err="1">
                <a:solidFill>
                  <a:srgbClr val="00806C"/>
                </a:solidFill>
                <a:latin typeface="Open Sans"/>
              </a:rPr>
              <a:t>ціною</a:t>
            </a:r>
            <a:r>
              <a:rPr lang="en-US" sz="2207" dirty="0">
                <a:solidFill>
                  <a:srgbClr val="00806C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8289200" cy="10286663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 rot="357049">
            <a:off x="5364365" y="3580232"/>
            <a:ext cx="1803510" cy="1334598"/>
          </a:xfrm>
          <a:custGeom>
            <a:avLst/>
            <a:gdLst/>
            <a:ahLst/>
            <a:cxnLst/>
            <a:rect l="l" t="t" r="r" b="b"/>
            <a:pathLst>
              <a:path w="1803510" h="1334598">
                <a:moveTo>
                  <a:pt x="0" y="0"/>
                </a:moveTo>
                <a:lnTo>
                  <a:pt x="1803510" y="0"/>
                </a:lnTo>
                <a:lnTo>
                  <a:pt x="1803510" y="1334598"/>
                </a:lnTo>
                <a:lnTo>
                  <a:pt x="0" y="133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09397" y="2930184"/>
            <a:ext cx="1323040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33" dirty="0">
                <a:solidFill>
                  <a:srgbClr val="00806C"/>
                </a:solidFill>
                <a:latin typeface="Josefin San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Загальними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вимогами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до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органічного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виробництва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перероблених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харчових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</a:t>
            </a:r>
            <a:r>
              <a:rPr lang="en-US" sz="3300" spc="33" dirty="0" err="1">
                <a:solidFill>
                  <a:srgbClr val="00806C"/>
                </a:solidFill>
                <a:latin typeface="Josefin Sans Italics"/>
              </a:rPr>
              <a:t>продуктів</a:t>
            </a:r>
            <a:r>
              <a:rPr lang="en-US" sz="3300" spc="33" dirty="0">
                <a:solidFill>
                  <a:srgbClr val="00806C"/>
                </a:solidFill>
                <a:latin typeface="Josefin Sans Italics"/>
              </a:rPr>
              <a:t> є: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9397" y="1493893"/>
            <a:ext cx="1719280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119" dirty="0">
                <a:solidFill>
                  <a:srgbClr val="00806C"/>
                </a:solidFill>
                <a:latin typeface="Intro"/>
              </a:rPr>
              <a:t>ВИМОГИ ДО ВИРОБНИЦТВА ПЕРЕРОБЛЕНИХ </a:t>
            </a:r>
            <a:endParaRPr lang="uk-UA" sz="3999" spc="119" dirty="0" smtClean="0">
              <a:solidFill>
                <a:srgbClr val="00806C"/>
              </a:solidFill>
              <a:latin typeface="Intro"/>
            </a:endParaRPr>
          </a:p>
          <a:p>
            <a:pPr>
              <a:lnSpc>
                <a:spcPts val="5599"/>
              </a:lnSpc>
            </a:pPr>
            <a:r>
              <a:rPr lang="en-US" sz="3999" spc="119" dirty="0" smtClean="0">
                <a:solidFill>
                  <a:srgbClr val="00806C"/>
                </a:solidFill>
                <a:latin typeface="Intro"/>
              </a:rPr>
              <a:t>ХАРЧОВИХ </a:t>
            </a:r>
            <a:r>
              <a:rPr lang="en-US" sz="3999" spc="119" dirty="0">
                <a:solidFill>
                  <a:srgbClr val="00806C"/>
                </a:solidFill>
                <a:latin typeface="Intro"/>
              </a:rPr>
              <a:t>ПРОДУКТІВ\КОРМІВ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1295400" y="4149164"/>
            <a:ext cx="11347497" cy="41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  <a:spcBef>
                <a:spcPct val="0"/>
              </a:spcBef>
            </a:pPr>
            <a:r>
              <a:rPr lang="en-US" sz="2457" spc="73" dirty="0" err="1">
                <a:solidFill>
                  <a:srgbClr val="00806C"/>
                </a:solidFill>
                <a:latin typeface="TAN Kindred"/>
              </a:rPr>
              <a:t>Використання</a:t>
            </a:r>
            <a:r>
              <a:rPr lang="en-US" sz="2457" spc="73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457" spc="73" dirty="0" err="1">
                <a:solidFill>
                  <a:srgbClr val="00806C"/>
                </a:solidFill>
                <a:latin typeface="TAN Kindred"/>
              </a:rPr>
              <a:t>переважно</a:t>
            </a:r>
            <a:r>
              <a:rPr lang="en-US" sz="2457" spc="73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457" spc="73" dirty="0" err="1">
                <a:solidFill>
                  <a:srgbClr val="00806C"/>
                </a:solidFill>
                <a:latin typeface="TAN Kindred"/>
              </a:rPr>
              <a:t>таких</a:t>
            </a:r>
            <a:r>
              <a:rPr lang="en-US" sz="2457" spc="73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457" spc="73" dirty="0" err="1">
                <a:solidFill>
                  <a:srgbClr val="00806C"/>
                </a:solidFill>
                <a:latin typeface="TAN Kindred"/>
              </a:rPr>
              <a:t>методів</a:t>
            </a:r>
            <a:r>
              <a:rPr lang="en-US" sz="2457" spc="73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2457" spc="73" dirty="0" err="1">
                <a:solidFill>
                  <a:srgbClr val="00806C"/>
                </a:solidFill>
                <a:latin typeface="TAN Kindred"/>
              </a:rPr>
              <a:t>виробництва</a:t>
            </a:r>
            <a:r>
              <a:rPr lang="en-US" sz="2457" spc="73" dirty="0">
                <a:solidFill>
                  <a:srgbClr val="00806C"/>
                </a:solidFill>
                <a:latin typeface="TAN Kindred"/>
              </a:rPr>
              <a:t>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61253" y="4947573"/>
            <a:ext cx="3192513" cy="247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087" lvl="1" indent="-303044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00806C"/>
                </a:solidFill>
                <a:latin typeface="Open Sans Bold"/>
              </a:rPr>
              <a:t>біологічних</a:t>
            </a:r>
          </a:p>
          <a:p>
            <a:pPr>
              <a:lnSpc>
                <a:spcPts val="3930"/>
              </a:lnSpc>
            </a:pPr>
            <a:endParaRPr lang="en-US" sz="2807">
              <a:solidFill>
                <a:srgbClr val="00806C"/>
              </a:solidFill>
              <a:latin typeface="Open Sans Bold"/>
            </a:endParaRPr>
          </a:p>
          <a:p>
            <a:pPr marL="606087" lvl="1" indent="-303044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00806C"/>
                </a:solidFill>
                <a:latin typeface="Open Sans Bold"/>
              </a:rPr>
              <a:t>механічних</a:t>
            </a:r>
          </a:p>
          <a:p>
            <a:pPr algn="ctr">
              <a:lnSpc>
                <a:spcPts val="3930"/>
              </a:lnSpc>
            </a:pPr>
            <a:endParaRPr lang="en-US" sz="2807">
              <a:solidFill>
                <a:srgbClr val="00806C"/>
              </a:solidFill>
              <a:latin typeface="Open Sans Bold"/>
            </a:endParaRPr>
          </a:p>
          <a:p>
            <a:pPr marL="606087" lvl="1" indent="-303044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00806C"/>
                </a:solidFill>
                <a:latin typeface="Open Sans Bold"/>
              </a:rPr>
              <a:t>фізичних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99362" y="4668362"/>
            <a:ext cx="10027102" cy="76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  <a:spcBef>
                <a:spcPct val="0"/>
              </a:spcBef>
            </a:pPr>
            <a:r>
              <a:rPr lang="en-US" sz="2207">
                <a:solidFill>
                  <a:srgbClr val="00806C"/>
                </a:solidFill>
                <a:latin typeface="Open Sans Bold"/>
              </a:rPr>
              <a:t>У разі, якщо неорганічна продукція виробляється або зберігається на тій самій потужності, що і органічна, оператор повинен: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81319" y="5586784"/>
            <a:ext cx="9967083" cy="64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00"/>
              </a:lnSpc>
              <a:spcBef>
                <a:spcPct val="0"/>
              </a:spcBef>
            </a:pP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o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виконувати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операції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з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переробки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органічної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продукції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відокремлено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у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просторі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або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часі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від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подібних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операцій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з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неорганічною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продукцією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;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84819" y="6323577"/>
            <a:ext cx="9560083" cy="64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00"/>
              </a:lnSpc>
              <a:spcBef>
                <a:spcPct val="0"/>
              </a:spcBef>
            </a:pP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o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зберігати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органічну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продукцію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до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та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після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відповідних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операцій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окремо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від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неорганічної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 </a:t>
            </a:r>
            <a:r>
              <a:rPr lang="en-US" sz="1857" u="none" strike="noStrike" spc="55" dirty="0" err="1">
                <a:solidFill>
                  <a:srgbClr val="00806C"/>
                </a:solidFill>
                <a:latin typeface="TAN Kindred"/>
              </a:rPr>
              <a:t>продукції</a:t>
            </a:r>
            <a:r>
              <a:rPr lang="en-US" sz="1857" u="none" strike="noStrike" spc="55" dirty="0">
                <a:solidFill>
                  <a:srgbClr val="00806C"/>
                </a:solidFill>
                <a:latin typeface="TAN Kindred"/>
              </a:rPr>
              <a:t>;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73422" y="7124129"/>
            <a:ext cx="9787836" cy="64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00"/>
              </a:lnSpc>
              <a:spcBef>
                <a:spcPct val="0"/>
              </a:spcBef>
            </a:pPr>
            <a:r>
              <a:rPr lang="en-US" sz="1857" u="none" strike="noStrike" spc="55">
                <a:solidFill>
                  <a:srgbClr val="00806C"/>
                </a:solidFill>
                <a:latin typeface="TAN Kindred"/>
              </a:rPr>
              <a:t>o вживати необхідних заходів для забезпечення ідентифікації партій продукції та запобігати змішуванню або підміні неорганічною продукцією;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43810" y="7858005"/>
            <a:ext cx="10352063" cy="64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0"/>
              </a:lnSpc>
              <a:spcBef>
                <a:spcPct val="0"/>
              </a:spcBef>
            </a:pPr>
            <a:r>
              <a:rPr lang="en-US" sz="1857" u="none" strike="noStrike" spc="55">
                <a:solidFill>
                  <a:srgbClr val="00806C"/>
                </a:solidFill>
                <a:latin typeface="TAN Kindred"/>
              </a:rPr>
              <a:t>o виконувати операції з органічною продукцією лише після належного очищення виробничого обладнання та інвентарю.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5988"/>
          </a:xfrm>
          <a:prstGeom prst="rect">
            <a:avLst/>
          </a:prstGeom>
        </p:spPr>
      </p:pic>
      <p:sp>
        <p:nvSpPr>
          <p:cNvPr id="20" name="Freeform 20"/>
          <p:cNvSpPr/>
          <p:nvPr/>
        </p:nvSpPr>
        <p:spPr>
          <a:xfrm>
            <a:off x="2437819" y="1254362"/>
            <a:ext cx="841389" cy="875308"/>
          </a:xfrm>
          <a:custGeom>
            <a:avLst/>
            <a:gdLst/>
            <a:ahLst/>
            <a:cxnLst/>
            <a:rect l="l" t="t" r="r" b="b"/>
            <a:pathLst>
              <a:path w="841389" h="875308">
                <a:moveTo>
                  <a:pt x="0" y="0"/>
                </a:moveTo>
                <a:lnTo>
                  <a:pt x="841390" y="0"/>
                </a:lnTo>
                <a:lnTo>
                  <a:pt x="841390" y="875308"/>
                </a:lnTo>
                <a:lnTo>
                  <a:pt x="0" y="875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905012" y="1488736"/>
            <a:ext cx="13511649" cy="53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50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00806C"/>
                </a:solidFill>
                <a:latin typeface="Open Sans Bold"/>
              </a:rPr>
              <a:t>Використання сертифікованої органічної сировини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37261" y="2377320"/>
            <a:ext cx="11478902" cy="108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50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00806C"/>
                </a:solidFill>
                <a:latin typeface="Open Sans Bold"/>
              </a:rPr>
              <a:t>Обмеження кількості використання харчових добавок і технологічних добавок.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70000" y="3705060"/>
            <a:ext cx="12748001" cy="108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50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00806C"/>
                </a:solidFill>
                <a:latin typeface="Open Sans Bold"/>
              </a:rPr>
              <a:t>Органічний продукт повинен містити ≥95% інгредієнтів с/г походження органічної якості.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37261" y="5086350"/>
            <a:ext cx="13412361" cy="976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0"/>
              </a:lnSpc>
              <a:spcBef>
                <a:spcPct val="0"/>
              </a:spcBef>
            </a:pPr>
            <a:r>
              <a:rPr lang="en-US" sz="2807">
                <a:solidFill>
                  <a:srgbClr val="00806C"/>
                </a:solidFill>
                <a:latin typeface="Open Sans Bold"/>
              </a:rPr>
              <a:t>Можливе використання таких інгредієнтів, якщо вони передбачені умовами стандарту з органічного виробництва, а саме:</a:t>
            </a:r>
          </a:p>
        </p:txBody>
      </p:sp>
      <p:sp>
        <p:nvSpPr>
          <p:cNvPr id="25" name="Freeform 25"/>
          <p:cNvSpPr/>
          <p:nvPr/>
        </p:nvSpPr>
        <p:spPr>
          <a:xfrm>
            <a:off x="2437819" y="2072150"/>
            <a:ext cx="841389" cy="875308"/>
          </a:xfrm>
          <a:custGeom>
            <a:avLst/>
            <a:gdLst/>
            <a:ahLst/>
            <a:cxnLst/>
            <a:rect l="l" t="t" r="r" b="b"/>
            <a:pathLst>
              <a:path w="841389" h="875308">
                <a:moveTo>
                  <a:pt x="0" y="0"/>
                </a:moveTo>
                <a:lnTo>
                  <a:pt x="841390" y="0"/>
                </a:lnTo>
                <a:lnTo>
                  <a:pt x="841390" y="875308"/>
                </a:lnTo>
                <a:lnTo>
                  <a:pt x="0" y="875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305" y="3399890"/>
            <a:ext cx="841389" cy="875308"/>
          </a:xfrm>
          <a:custGeom>
            <a:avLst/>
            <a:gdLst/>
            <a:ahLst/>
            <a:cxnLst/>
            <a:rect l="l" t="t" r="r" b="b"/>
            <a:pathLst>
              <a:path w="841389" h="875308">
                <a:moveTo>
                  <a:pt x="0" y="0"/>
                </a:moveTo>
                <a:lnTo>
                  <a:pt x="841389" y="0"/>
                </a:lnTo>
                <a:lnTo>
                  <a:pt x="841389" y="875308"/>
                </a:lnTo>
                <a:lnTo>
                  <a:pt x="0" y="875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437819" y="4712883"/>
            <a:ext cx="841389" cy="875308"/>
          </a:xfrm>
          <a:custGeom>
            <a:avLst/>
            <a:gdLst/>
            <a:ahLst/>
            <a:cxnLst/>
            <a:rect l="l" t="t" r="r" b="b"/>
            <a:pathLst>
              <a:path w="841389" h="875308">
                <a:moveTo>
                  <a:pt x="0" y="0"/>
                </a:moveTo>
                <a:lnTo>
                  <a:pt x="841390" y="0"/>
                </a:lnTo>
                <a:lnTo>
                  <a:pt x="841390" y="875308"/>
                </a:lnTo>
                <a:lnTo>
                  <a:pt x="0" y="875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229205" y="6217800"/>
            <a:ext cx="769515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 dirty="0">
                <a:solidFill>
                  <a:srgbClr val="00806C"/>
                </a:solidFill>
                <a:latin typeface="Open Sans"/>
              </a:rPr>
              <a:t>o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технологічні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добавки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52115" y="6655017"/>
            <a:ext cx="13074402" cy="48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30"/>
              </a:lnSpc>
              <a:spcBef>
                <a:spcPct val="0"/>
              </a:spcBef>
            </a:pP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o </a:t>
            </a:r>
            <a:r>
              <a:rPr lang="en-US" sz="2807" u="none" strike="noStrike" dirty="0" err="1">
                <a:solidFill>
                  <a:srgbClr val="00806C"/>
                </a:solidFill>
                <a:latin typeface="Open Sans"/>
              </a:rPr>
              <a:t>натуральні</a:t>
            </a: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u="none" strike="noStrike" dirty="0" err="1">
                <a:solidFill>
                  <a:srgbClr val="00806C"/>
                </a:solidFill>
                <a:latin typeface="Open Sans"/>
              </a:rPr>
              <a:t>ароматизатори</a:t>
            </a: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u="none" strike="noStrike" dirty="0" err="1">
                <a:solidFill>
                  <a:srgbClr val="00806C"/>
                </a:solidFill>
                <a:latin typeface="Open Sans"/>
              </a:rPr>
              <a:t>або</a:t>
            </a: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u="none" strike="noStrike" dirty="0" err="1">
                <a:solidFill>
                  <a:srgbClr val="00806C"/>
                </a:solidFill>
                <a:latin typeface="Open Sans"/>
              </a:rPr>
              <a:t>натуральні</a:t>
            </a: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u="none" strike="noStrike" dirty="0" err="1">
                <a:solidFill>
                  <a:srgbClr val="00806C"/>
                </a:solidFill>
                <a:latin typeface="Open Sans"/>
              </a:rPr>
              <a:t>ароматичні</a:t>
            </a: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u="none" strike="noStrike" dirty="0" err="1">
                <a:solidFill>
                  <a:srgbClr val="00806C"/>
                </a:solidFill>
                <a:latin typeface="Open Sans"/>
              </a:rPr>
              <a:t>препарати</a:t>
            </a:r>
            <a:r>
              <a:rPr lang="en-US" sz="2807" u="none" strike="noStrike" dirty="0">
                <a:solidFill>
                  <a:srgbClr val="00806C"/>
                </a:solidFill>
                <a:latin typeface="Open Sans"/>
              </a:rPr>
              <a:t>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52115" y="7134393"/>
            <a:ext cx="4996101" cy="48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 dirty="0">
                <a:solidFill>
                  <a:srgbClr val="00806C"/>
                </a:solidFill>
                <a:latin typeface="Open Sans"/>
              </a:rPr>
              <a:t>o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мікроорганізми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та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ензими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;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43150" y="7583452"/>
            <a:ext cx="15147802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30"/>
              </a:lnSpc>
              <a:spcBef>
                <a:spcPct val="0"/>
              </a:spcBef>
            </a:pPr>
            <a:r>
              <a:rPr lang="en-US" sz="2807" dirty="0">
                <a:solidFill>
                  <a:srgbClr val="00806C"/>
                </a:solidFill>
                <a:latin typeface="Open Sans"/>
              </a:rPr>
              <a:t>o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мінеральні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речовини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мікроелементи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вітаміни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амінокислоти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та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інші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мікронутрієнти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які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додаються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в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харчові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продукти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для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дієтичних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цілей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(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лише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якщо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передбачено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законодавством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);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57400" y="9015863"/>
            <a:ext cx="136398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 dirty="0">
                <a:solidFill>
                  <a:srgbClr val="00806C"/>
                </a:solidFill>
                <a:latin typeface="Open Sans"/>
              </a:rPr>
              <a:t>o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барвники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,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призначені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для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маркування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м’яса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та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яєць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 в </a:t>
            </a:r>
            <a:r>
              <a:rPr lang="en-US" sz="2807" dirty="0" err="1">
                <a:solidFill>
                  <a:srgbClr val="00806C"/>
                </a:solidFill>
                <a:latin typeface="Open Sans"/>
              </a:rPr>
              <a:t>шкаралупі</a:t>
            </a:r>
            <a:r>
              <a:rPr lang="en-US" sz="2807" dirty="0">
                <a:solidFill>
                  <a:srgbClr val="00806C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414</Words>
  <Application>Microsoft Office PowerPoint</Application>
  <PresentationFormat>Довільний</PresentationFormat>
  <Paragraphs>33</Paragraphs>
  <Slides>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7" baseType="lpstr">
      <vt:lpstr>TAN Kindred</vt:lpstr>
      <vt:lpstr>Open Sans</vt:lpstr>
      <vt:lpstr>Open Sans Bold</vt:lpstr>
      <vt:lpstr>Arial</vt:lpstr>
      <vt:lpstr>Josefin Sans Italics</vt:lpstr>
      <vt:lpstr>Josefin Sans</vt:lpstr>
      <vt:lpstr>Roboto</vt:lpstr>
      <vt:lpstr>Intro</vt:lpstr>
      <vt:lpstr>Arial Black</vt:lpstr>
      <vt:lpstr>Josefin Sans Bold Italics</vt:lpstr>
      <vt:lpstr>Calibri</vt:lpstr>
      <vt:lpstr>Office Theme</vt:lpstr>
      <vt:lpstr>ТЕМА 10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Orange Creative Farmers Market Presentation</dc:title>
  <dc:creator>СНАУ</dc:creator>
  <cp:lastModifiedBy>СНАУ</cp:lastModifiedBy>
  <cp:revision>4</cp:revision>
  <dcterms:created xsi:type="dcterms:W3CDTF">2006-08-16T00:00:00Z</dcterms:created>
  <dcterms:modified xsi:type="dcterms:W3CDTF">2024-09-05T11:41:36Z</dcterms:modified>
  <dc:identifier>DAGDhQoKAb8</dc:identifier>
</cp:coreProperties>
</file>